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sldIdLst>
    <p:sldId id="256" r:id="rId2"/>
    <p:sldId id="257" r:id="rId3"/>
    <p:sldId id="273" r:id="rId4"/>
    <p:sldId id="258" r:id="rId5"/>
    <p:sldId id="259" r:id="rId6"/>
    <p:sldId id="261" r:id="rId7"/>
    <p:sldId id="269" r:id="rId8"/>
    <p:sldId id="267" r:id="rId9"/>
    <p:sldId id="268" r:id="rId10"/>
    <p:sldId id="262" r:id="rId11"/>
    <p:sldId id="271" r:id="rId12"/>
    <p:sldId id="263" r:id="rId13"/>
    <p:sldId id="272" r:id="rId14"/>
    <p:sldId id="270" r:id="rId15"/>
    <p:sldId id="274" r:id="rId16"/>
    <p:sldId id="275" r:id="rId17"/>
    <p:sldId id="276" r:id="rId18"/>
    <p:sldId id="277" r:id="rId19"/>
    <p:sldId id="278" r:id="rId20"/>
    <p:sldId id="279" r:id="rId21"/>
    <p:sldId id="280" r:id="rId22"/>
    <p:sldId id="281" r:id="rId23"/>
    <p:sldId id="282" r:id="rId24"/>
    <p:sldId id="283" r:id="rId25"/>
    <p:sldId id="284" r:id="rId26"/>
    <p:sldId id="285" r:id="rId27"/>
    <p:sldId id="286" r:id="rId28"/>
    <p:sldId id="287"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0B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7670"/>
  </p:normalViewPr>
  <p:slideViewPr>
    <p:cSldViewPr snapToGrid="0" snapToObjects="1">
      <p:cViewPr>
        <p:scale>
          <a:sx n="118" d="100"/>
          <a:sy n="118" d="100"/>
        </p:scale>
        <p:origin x="1384" y="14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9FBBBC-91C3-3A42-8826-A1CD117ED48D}" type="datetimeFigureOut">
              <a:rPr kumimoji="1" lang="ja-JP" altLang="en-US" smtClean="0"/>
              <a:t>2021/5/10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244B90-8E05-0E4F-AF10-32A493BA8652}" type="slidenum">
              <a:rPr kumimoji="1" lang="ja-JP" altLang="en-US" smtClean="0"/>
              <a:t>‹#›</a:t>
            </a:fld>
            <a:endParaRPr kumimoji="1" lang="ja-JP" altLang="en-US"/>
          </a:p>
        </p:txBody>
      </p:sp>
    </p:spTree>
    <p:extLst>
      <p:ext uri="{BB962C8B-B14F-4D97-AF65-F5344CB8AC3E}">
        <p14:creationId xmlns:p14="http://schemas.microsoft.com/office/powerpoint/2010/main" val="92591282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a:t>「機械学習を用いたタンパク質クリプトサイトの予測法の開発 」という題で</a:t>
            </a:r>
            <a:r>
              <a:rPr lang="ja-JP" altLang="en-US"/>
              <a:t>大規模知識発見分野</a:t>
            </a:r>
            <a:r>
              <a:rPr kumimoji="1" lang="ja-JP" altLang="en-US"/>
              <a:t>の熊田匡仁が発表させていただきます。</a:t>
            </a:r>
            <a:endParaRPr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a:t>
            </a:fld>
            <a:endParaRPr kumimoji="1" lang="ja-JP" altLang="en-US"/>
          </a:p>
        </p:txBody>
      </p:sp>
    </p:spTree>
    <p:extLst>
      <p:ext uri="{BB962C8B-B14F-4D97-AF65-F5344CB8AC3E}">
        <p14:creationId xmlns:p14="http://schemas.microsoft.com/office/powerpoint/2010/main" val="4002409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15</a:t>
            </a:fld>
            <a:endParaRPr kumimoji="1" lang="ja-JP" altLang="en-US"/>
          </a:p>
        </p:txBody>
      </p:sp>
    </p:spTree>
    <p:extLst>
      <p:ext uri="{BB962C8B-B14F-4D97-AF65-F5344CB8AC3E}">
        <p14:creationId xmlns:p14="http://schemas.microsoft.com/office/powerpoint/2010/main" val="2653909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近年タンパク質には、「クリプトサイト」と 呼ばれる、通常</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アポ構造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は閉じているが薬剤が 結合したとき</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ホロ構造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に形成される隠れたリガ ンド</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薬剤</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結合部位が存在することが知られており、新たな創薬標的としての応用が期待されている。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しかし、これまで発見されているクリプトサイトの多くは、構造生物学解析によって決定されたリガンドと標的タンパク質のホロ構造とアポ構造の比較によって、偶然確認されるものが多い。 </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クリプトサイトを有するタンパク質をアポ構造から予測することができれば、新規標的タ ンパク質発見が可能になり、新たな創薬研究の展開が期待される。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現在、クリプトサイトを 誘導する特徴的なフラグメント分子を共溶媒した実験や、分子動力学シミュレーションなどにより、クリプトサイトを予測する手法の開発への取り組みがなされているが、フラグメ ント分子の汎用性や、大規模なシミュレーション時間を要するなど課題が多い。</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16</a:t>
            </a:fld>
            <a:endParaRPr kumimoji="1" lang="ja-JP" altLang="en-US"/>
          </a:p>
        </p:txBody>
      </p:sp>
    </p:spTree>
    <p:extLst>
      <p:ext uri="{BB962C8B-B14F-4D97-AF65-F5344CB8AC3E}">
        <p14:creationId xmlns:p14="http://schemas.microsoft.com/office/powerpoint/2010/main" val="1603680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近年タンパク質には、「クリプトサイト」と 呼ばれる、通常</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アポ構造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は閉じているが薬剤が 結合したとき</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ホロ構造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に形成される隠れたリガ ンド</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薬剤</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結合部位が存在することが知られており、新たな創薬標的としての応用が期待されている。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しかし、これまで発見されているクリプトサイトの多くは、構造生物学解析によって決定されたリガンドと標的タンパク質のホロ構造とアポ構造の比較によって、偶然確認されるものが多い。 </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クリプトサイトを有するタンパク質をアポ構造から予測することができれば、新規標的タ ンパク質発見が可能になり、新たな創薬研究の展開が期待される。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現在、クリプトサイトを 誘導する特徴的なフラグメント分子を共溶媒した実験や、分子動力学シミュレーションなどにより、クリプトサイトを予測する手法の開発への取り組みがなされているが、フラグメ ント分子の汎用性や、大規模なシミュレーション時間を要するなど課題が多い。</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17</a:t>
            </a:fld>
            <a:endParaRPr kumimoji="1" lang="ja-JP" altLang="en-US"/>
          </a:p>
        </p:txBody>
      </p:sp>
    </p:spTree>
    <p:extLst>
      <p:ext uri="{BB962C8B-B14F-4D97-AF65-F5344CB8AC3E}">
        <p14:creationId xmlns:p14="http://schemas.microsoft.com/office/powerpoint/2010/main" val="4219091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本研究ではアポ構造のタンパク質構造を入力として、クリプトサイトの有無を分類する 機械学習モデルすることを目的とする。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また生成した機械学習モデルからクリプトサイト の因子評価を試みる。 </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18</a:t>
            </a:fld>
            <a:endParaRPr kumimoji="1" lang="ja-JP" altLang="en-US"/>
          </a:p>
        </p:txBody>
      </p:sp>
    </p:spTree>
    <p:extLst>
      <p:ext uri="{BB962C8B-B14F-4D97-AF65-F5344CB8AC3E}">
        <p14:creationId xmlns:p14="http://schemas.microsoft.com/office/powerpoint/2010/main" val="4323235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 クリプトサイトを持つ構造的に定義されたアポのデータセットを先行研究論文に従って構築する</a:t>
            </a:r>
            <a:r>
              <a:rPr kumimoji="1" lang="en-US" altLang="ja-JP" sz="1200" kern="1200" dirty="0">
                <a:solidFill>
                  <a:schemeClr val="tx1"/>
                </a:solidFill>
                <a:effectLst/>
                <a:latin typeface="+mn-lt"/>
                <a:ea typeface="+mn-ea"/>
                <a:cs typeface="+mn-cs"/>
              </a:rPr>
              <a:t>.</a:t>
            </a:r>
            <a:endParaRPr kumimoji="1" lang="ja-JP" altLang="en-US" sz="1200" kern="120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 タンパク質表面上のポケット検出ソフトウェア </a:t>
            </a:r>
            <a:r>
              <a:rPr kumimoji="1" lang="en" altLang="ja-JP" sz="1200" kern="1200" dirty="0" err="1">
                <a:solidFill>
                  <a:schemeClr val="tx1"/>
                </a:solidFill>
                <a:effectLst/>
                <a:latin typeface="+mn-lt"/>
                <a:ea typeface="+mn-ea"/>
                <a:cs typeface="+mn-cs"/>
              </a:rPr>
              <a:t>Fpocket</a:t>
            </a:r>
            <a:r>
              <a:rPr kumimoji="1" lang="en" altLang="ja-JP" sz="1200" kern="1200" dirty="0">
                <a:solidFill>
                  <a:schemeClr val="tx1"/>
                </a:solidFill>
                <a:effectLst/>
                <a:latin typeface="+mn-lt"/>
                <a:ea typeface="+mn-ea"/>
                <a:cs typeface="+mn-cs"/>
              </a:rPr>
              <a:t>[4]</a:t>
            </a:r>
            <a:r>
              <a:rPr kumimoji="1" lang="ja-JP" altLang="en-US" sz="1200" kern="1200">
                <a:solidFill>
                  <a:schemeClr val="tx1"/>
                </a:solidFill>
                <a:effectLst/>
                <a:latin typeface="+mn-lt"/>
                <a:ea typeface="+mn-ea"/>
                <a:cs typeface="+mn-cs"/>
              </a:rPr>
              <a:t>を用いて構築したデータセットに対し、特徴量を作成する</a:t>
            </a:r>
            <a:r>
              <a:rPr kumimoji="1" lang="en-US" altLang="ja-JP" sz="1200" kern="1200" dirty="0">
                <a:solidFill>
                  <a:schemeClr val="tx1"/>
                </a:solidFill>
                <a:effectLst/>
                <a:latin typeface="+mn-lt"/>
                <a:ea typeface="+mn-ea"/>
                <a:cs typeface="+mn-cs"/>
              </a:rPr>
              <a:t>.</a:t>
            </a:r>
            <a:endParaRPr kumimoji="1" lang="ja-JP" altLang="en-US" sz="1200" kern="120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 </a:t>
            </a:r>
            <a:r>
              <a:rPr kumimoji="1" lang="en" altLang="ja-JP" sz="1200" kern="1200" dirty="0" err="1">
                <a:solidFill>
                  <a:schemeClr val="tx1"/>
                </a:solidFill>
                <a:effectLst/>
                <a:latin typeface="+mn-lt"/>
                <a:ea typeface="+mn-ea"/>
                <a:cs typeface="+mn-cs"/>
              </a:rPr>
              <a:t>Fpocket</a:t>
            </a:r>
            <a:r>
              <a:rPr kumimoji="1" lang="en" altLang="ja-JP" sz="1200" kern="1200" dirty="0">
                <a:solidFill>
                  <a:schemeClr val="tx1"/>
                </a:solidFill>
                <a:effectLst/>
                <a:latin typeface="+mn-lt"/>
                <a:ea typeface="+mn-ea"/>
                <a:cs typeface="+mn-cs"/>
              </a:rPr>
              <a:t> </a:t>
            </a:r>
            <a:r>
              <a:rPr kumimoji="1" lang="ja-JP" altLang="en-US" sz="1200" kern="1200">
                <a:solidFill>
                  <a:schemeClr val="tx1"/>
                </a:solidFill>
                <a:effectLst/>
                <a:latin typeface="+mn-lt"/>
                <a:ea typeface="+mn-ea"/>
                <a:cs typeface="+mn-cs"/>
              </a:rPr>
              <a:t>では</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各タンパク質についてクリプトサイトになり得る凹みとその他の凹みを共に検出するため</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ホロ構造を重ね合わせ</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a:t>
            </a:r>
            <a:r>
              <a:rPr kumimoji="1" lang="en" altLang="ja-JP" sz="1200" kern="1200" dirty="0" err="1">
                <a:solidFill>
                  <a:schemeClr val="tx1"/>
                </a:solidFill>
                <a:effectLst/>
                <a:latin typeface="+mn-lt"/>
                <a:ea typeface="+mn-ea"/>
                <a:cs typeface="+mn-cs"/>
              </a:rPr>
              <a:t>PyMOL</a:t>
            </a:r>
            <a:r>
              <a:rPr kumimoji="1" lang="ja-JP" altLang="en-US" sz="1200" kern="1200">
                <a:solidFill>
                  <a:schemeClr val="tx1"/>
                </a:solidFill>
                <a:effectLst/>
                <a:latin typeface="+mn-lt"/>
                <a:ea typeface="+mn-ea"/>
                <a:cs typeface="+mn-cs"/>
              </a:rPr>
              <a:t>による目視でクリプトサイトになりうる凹みかどうかを確認しラベリングした</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a:t>
            </a:r>
          </a:p>
          <a:p>
            <a:r>
              <a:rPr kumimoji="1" lang="en-US" altLang="ja-JP" sz="1200" kern="1200" dirty="0">
                <a:solidFill>
                  <a:schemeClr val="tx1"/>
                </a:solidFill>
                <a:effectLst/>
                <a:latin typeface="+mn-lt"/>
                <a:ea typeface="+mn-ea"/>
                <a:cs typeface="+mn-cs"/>
              </a:rPr>
              <a:t>4.</a:t>
            </a:r>
            <a:r>
              <a:rPr kumimoji="1" lang="ja-JP" altLang="en-US" sz="1200" kern="120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までで構築したデータセットを学習データとし</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決定木ベースのモデルを用いてクリプトサイトの有無を分類するモデルを作成する</a:t>
            </a:r>
            <a:r>
              <a:rPr kumimoji="1" lang="en-US" altLang="ja-JP"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kern="1200" dirty="0">
                <a:solidFill>
                  <a:schemeClr val="tx1"/>
                </a:solidFill>
                <a:effectLst/>
                <a:latin typeface="+mn-lt"/>
                <a:ea typeface="+mn-ea"/>
                <a:cs typeface="+mn-cs"/>
              </a:rPr>
              <a:t>5. </a:t>
            </a:r>
            <a:r>
              <a:rPr kumimoji="1" lang="ja-JP" altLang="en-US" sz="1200" kern="1200">
                <a:solidFill>
                  <a:schemeClr val="tx1"/>
                </a:solidFill>
                <a:effectLst/>
                <a:latin typeface="+mn-lt"/>
                <a:ea typeface="+mn-ea"/>
                <a:cs typeface="+mn-cs"/>
              </a:rPr>
              <a:t>機械学習モデルの分類に関して</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特徴量の各要素からどの要素が寄与しているかを分析</a:t>
            </a:r>
            <a:r>
              <a:rPr kumimoji="1" lang="en-US" altLang="ja-JP" sz="1200" kern="1200" dirty="0">
                <a:solidFill>
                  <a:schemeClr val="tx1"/>
                </a:solidFill>
                <a:effectLst/>
                <a:latin typeface="+mn-lt"/>
                <a:ea typeface="+mn-ea"/>
                <a:cs typeface="+mn-cs"/>
              </a:rPr>
              <a:t>.</a:t>
            </a:r>
            <a:endParaRPr lang="ja-JP" altLang="en-US"/>
          </a:p>
          <a:p>
            <a:endParaRPr kumimoji="1" lang="ja-JP" altLang="en-US" sz="1200" kern="120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19</a:t>
            </a:fld>
            <a:endParaRPr kumimoji="1" lang="ja-JP" altLang="en-US"/>
          </a:p>
        </p:txBody>
      </p:sp>
    </p:spTree>
    <p:extLst>
      <p:ext uri="{BB962C8B-B14F-4D97-AF65-F5344CB8AC3E}">
        <p14:creationId xmlns:p14="http://schemas.microsoft.com/office/powerpoint/2010/main" val="38143251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各モデルが学習において重要と判断した特徴量を可視化した。重要度の高い順に特徴量をソートしている。</a:t>
            </a:r>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22</a:t>
            </a:fld>
            <a:endParaRPr kumimoji="1" lang="ja-JP" altLang="en-US"/>
          </a:p>
        </p:txBody>
      </p:sp>
    </p:spTree>
    <p:extLst>
      <p:ext uri="{BB962C8B-B14F-4D97-AF65-F5344CB8AC3E}">
        <p14:creationId xmlns:p14="http://schemas.microsoft.com/office/powerpoint/2010/main" val="2559768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各モデルが学習において重要と判断した特徴量を可視化した。その結果、各モデル共に </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Mean alp. </a:t>
            </a:r>
            <a:r>
              <a:rPr kumimoji="1" lang="en" altLang="ja-JP" sz="1200" kern="1200" dirty="0" err="1">
                <a:solidFill>
                  <a:schemeClr val="tx1"/>
                </a:solidFill>
                <a:effectLst/>
                <a:latin typeface="+mn-lt"/>
                <a:ea typeface="+mn-ea"/>
                <a:cs typeface="+mn-cs"/>
              </a:rPr>
              <a:t>sph</a:t>
            </a:r>
            <a:r>
              <a:rPr kumimoji="1" lang="en" altLang="ja-JP" sz="1200" kern="1200" dirty="0">
                <a:solidFill>
                  <a:schemeClr val="tx1"/>
                </a:solidFill>
                <a:effectLst/>
                <a:latin typeface="+mn-lt"/>
                <a:ea typeface="+mn-ea"/>
                <a:cs typeface="+mn-cs"/>
              </a:rPr>
              <a:t>. Solvent access, Polarity score, Score </a:t>
            </a:r>
            <a:r>
              <a:rPr kumimoji="1" lang="ja-JP" altLang="en-US" sz="1200" kern="1200">
                <a:solidFill>
                  <a:schemeClr val="tx1"/>
                </a:solidFill>
                <a:effectLst/>
                <a:latin typeface="+mn-lt"/>
                <a:ea typeface="+mn-ea"/>
                <a:cs typeface="+mn-cs"/>
              </a:rPr>
              <a:t>が重要特徴量の上位であることがわかった。 </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23</a:t>
            </a:fld>
            <a:endParaRPr kumimoji="1" lang="ja-JP" altLang="en-US"/>
          </a:p>
        </p:txBody>
      </p:sp>
    </p:spTree>
    <p:extLst>
      <p:ext uri="{BB962C8B-B14F-4D97-AF65-F5344CB8AC3E}">
        <p14:creationId xmlns:p14="http://schemas.microsoft.com/office/powerpoint/2010/main" val="37188310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次に</a:t>
            </a:r>
            <a:r>
              <a:rPr kumimoji="1" lang="en-US" altLang="ja-JP" dirty="0"/>
              <a:t>,</a:t>
            </a:r>
            <a:r>
              <a:rPr kumimoji="1" lang="ja-JP" altLang="en-US"/>
              <a:t> </a:t>
            </a:r>
            <a:r>
              <a:rPr kumimoji="1" lang="en-US" altLang="ja-JP" dirty="0" err="1"/>
              <a:t>Fpocket</a:t>
            </a:r>
            <a:r>
              <a:rPr kumimoji="1" lang="ja-JP" altLang="en-US"/>
              <a:t>から得られる各特徴量について</a:t>
            </a:r>
            <a:r>
              <a:rPr kumimoji="1" lang="en-US" altLang="ja-JP" dirty="0"/>
              <a:t>,</a:t>
            </a:r>
            <a:r>
              <a:rPr kumimoji="1" lang="ja-JP" altLang="en-US"/>
              <a:t> クリプトサイトの有無でヒストグラムを作成した</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24</a:t>
            </a:fld>
            <a:endParaRPr kumimoji="1" lang="ja-JP" altLang="en-US"/>
          </a:p>
        </p:txBody>
      </p:sp>
    </p:spTree>
    <p:extLst>
      <p:ext uri="{BB962C8B-B14F-4D97-AF65-F5344CB8AC3E}">
        <p14:creationId xmlns:p14="http://schemas.microsoft.com/office/powerpoint/2010/main" val="3329942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機械学習モデルがクリプトサイトの有無の分類において重要と判断した特徴量は</a:t>
            </a:r>
            <a:r>
              <a:rPr kumimoji="1" lang="en-US" altLang="ja-JP" dirty="0"/>
              <a:t>,</a:t>
            </a:r>
            <a:r>
              <a:rPr kumimoji="1" lang="ja-JP" altLang="en-US"/>
              <a:t> ヒストグラム比較しても傾向に違いがあることがわかった</a:t>
            </a:r>
            <a:r>
              <a:rPr kumimoji="1" lang="en-US" altLang="ja-JP" dirty="0"/>
              <a:t>.</a:t>
            </a:r>
            <a:endParaRPr kumimoji="1"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25</a:t>
            </a:fld>
            <a:endParaRPr kumimoji="1" lang="ja-JP" altLang="en-US"/>
          </a:p>
        </p:txBody>
      </p:sp>
    </p:spTree>
    <p:extLst>
      <p:ext uri="{BB962C8B-B14F-4D97-AF65-F5344CB8AC3E}">
        <p14:creationId xmlns:p14="http://schemas.microsoft.com/office/powerpoint/2010/main" val="1152280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近年タンパク質には、「クリプトサイト」と 呼ばれる、通常</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アポ構造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は閉じているが薬剤が 結合したとき</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ホロ構造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に形成される隠れたリガ ンド</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薬剤</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結合部位が存在することが知られており、新たな創薬標的としての応用が期待されている。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しかし、これまで発見されているクリプトサイトの多くは、構造生物学解析によって決定されたリガンドと標的タンパク質のホロ構造とアポ構造の比較によって、偶然確認されるものが多い。 </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クリプトサイトを有するタンパク質をアポ構造から予測することができれば、新規標的タ ンパク質発見が可能になり、新たな創薬研究の展開が期待される。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現在、クリプトサイトを 誘導する特徴的なフラグメント分子を共溶媒した実験や、分子動力学シミュレーションなどにより、クリプトサイトを予測する手法の開発への取り組みがなされているが、フラグメ ント分子の汎用性や、大規模なシミュレーション時間を要するなど課題が多い。</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2</a:t>
            </a:fld>
            <a:endParaRPr kumimoji="1" lang="ja-JP" altLang="en-US"/>
          </a:p>
        </p:txBody>
      </p:sp>
    </p:spTree>
    <p:extLst>
      <p:ext uri="{BB962C8B-B14F-4D97-AF65-F5344CB8AC3E}">
        <p14:creationId xmlns:p14="http://schemas.microsoft.com/office/powerpoint/2010/main" val="1549611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近年タンパク質には、「クリプトサイト」と 呼ばれる、通常</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アポ構造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は閉じているが薬剤が 結合したとき</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ホロ構造</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に形成される隠れたリガ ンド</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薬剤</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結合部位が存在することが知られており、新たな創薬標的としての応用が期待されている。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しかし、これまで発見されているクリプトサイトの多くは、構造生物学解析によって決定されたリガンドと標的タンパク質のホロ構造とアポ構造の比較によって、偶然確認されるものが多い。 </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クリプトサイトを有するタンパク質をアポ構造から予測することができれば、新規標的タ ンパク質発見が可能になり、新たな創薬研究の展開が期待される。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現在、クリプトサイトを 誘導する特徴的なフラグメント分子を共溶媒した実験や、分子動力学シミュレーションなどにより、クリプトサイトを予測する手法の開発への取り組みがなされているが、フラグメ ント分子の汎用性や、大規模なシミュレーション時間を要するなど課題が多い。</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3</a:t>
            </a:fld>
            <a:endParaRPr kumimoji="1" lang="ja-JP" altLang="en-US"/>
          </a:p>
        </p:txBody>
      </p:sp>
    </p:spTree>
    <p:extLst>
      <p:ext uri="{BB962C8B-B14F-4D97-AF65-F5344CB8AC3E}">
        <p14:creationId xmlns:p14="http://schemas.microsoft.com/office/powerpoint/2010/main" val="4278330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本研究ではアポ構造のタンパク質構造を入力として、クリプトサイトの有無を分類する 機械学習モデルすることを目的とする。</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また生成した機械学習モデルからクリプトサイト の因子評価を試みる。 </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4</a:t>
            </a:fld>
            <a:endParaRPr kumimoji="1" lang="ja-JP" altLang="en-US"/>
          </a:p>
        </p:txBody>
      </p:sp>
    </p:spTree>
    <p:extLst>
      <p:ext uri="{BB962C8B-B14F-4D97-AF65-F5344CB8AC3E}">
        <p14:creationId xmlns:p14="http://schemas.microsoft.com/office/powerpoint/2010/main" val="3016295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 クリプトサイトを持つ構造的に定義されたアポのデータセットを先行研究論文に従って構築する</a:t>
            </a:r>
            <a:r>
              <a:rPr kumimoji="1" lang="en-US" altLang="ja-JP" sz="1200" kern="1200" dirty="0">
                <a:solidFill>
                  <a:schemeClr val="tx1"/>
                </a:solidFill>
                <a:effectLst/>
                <a:latin typeface="+mn-lt"/>
                <a:ea typeface="+mn-ea"/>
                <a:cs typeface="+mn-cs"/>
              </a:rPr>
              <a:t>.</a:t>
            </a:r>
            <a:endParaRPr kumimoji="1" lang="ja-JP" altLang="en-US" sz="1200" kern="120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 タンパク質表面上のポケット検出ソフトウェア </a:t>
            </a:r>
            <a:r>
              <a:rPr kumimoji="1" lang="en" altLang="ja-JP" sz="1200" kern="1200" dirty="0" err="1">
                <a:solidFill>
                  <a:schemeClr val="tx1"/>
                </a:solidFill>
                <a:effectLst/>
                <a:latin typeface="+mn-lt"/>
                <a:ea typeface="+mn-ea"/>
                <a:cs typeface="+mn-cs"/>
              </a:rPr>
              <a:t>Fpocket</a:t>
            </a:r>
            <a:r>
              <a:rPr kumimoji="1" lang="en" altLang="ja-JP" sz="1200" kern="1200" dirty="0">
                <a:solidFill>
                  <a:schemeClr val="tx1"/>
                </a:solidFill>
                <a:effectLst/>
                <a:latin typeface="+mn-lt"/>
                <a:ea typeface="+mn-ea"/>
                <a:cs typeface="+mn-cs"/>
              </a:rPr>
              <a:t>[4]</a:t>
            </a:r>
            <a:r>
              <a:rPr kumimoji="1" lang="ja-JP" altLang="en-US" sz="1200" kern="1200">
                <a:solidFill>
                  <a:schemeClr val="tx1"/>
                </a:solidFill>
                <a:effectLst/>
                <a:latin typeface="+mn-lt"/>
                <a:ea typeface="+mn-ea"/>
                <a:cs typeface="+mn-cs"/>
              </a:rPr>
              <a:t>を用いて構築したデータセットに対し、特徴量を作成する</a:t>
            </a:r>
            <a:r>
              <a:rPr kumimoji="1" lang="en-US" altLang="ja-JP" sz="1200" kern="1200" dirty="0">
                <a:solidFill>
                  <a:schemeClr val="tx1"/>
                </a:solidFill>
                <a:effectLst/>
                <a:latin typeface="+mn-lt"/>
                <a:ea typeface="+mn-ea"/>
                <a:cs typeface="+mn-cs"/>
              </a:rPr>
              <a:t>.</a:t>
            </a:r>
            <a:endParaRPr kumimoji="1" lang="ja-JP" altLang="en-US" sz="1200" kern="120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 </a:t>
            </a:r>
            <a:r>
              <a:rPr kumimoji="1" lang="en" altLang="ja-JP" sz="1200" kern="1200" dirty="0" err="1">
                <a:solidFill>
                  <a:schemeClr val="tx1"/>
                </a:solidFill>
                <a:effectLst/>
                <a:latin typeface="+mn-lt"/>
                <a:ea typeface="+mn-ea"/>
                <a:cs typeface="+mn-cs"/>
              </a:rPr>
              <a:t>Fpocket</a:t>
            </a:r>
            <a:r>
              <a:rPr kumimoji="1" lang="en" altLang="ja-JP" sz="1200" kern="1200" dirty="0">
                <a:solidFill>
                  <a:schemeClr val="tx1"/>
                </a:solidFill>
                <a:effectLst/>
                <a:latin typeface="+mn-lt"/>
                <a:ea typeface="+mn-ea"/>
                <a:cs typeface="+mn-cs"/>
              </a:rPr>
              <a:t> </a:t>
            </a:r>
            <a:r>
              <a:rPr kumimoji="1" lang="ja-JP" altLang="en-US" sz="1200" kern="1200">
                <a:solidFill>
                  <a:schemeClr val="tx1"/>
                </a:solidFill>
                <a:effectLst/>
                <a:latin typeface="+mn-lt"/>
                <a:ea typeface="+mn-ea"/>
                <a:cs typeface="+mn-cs"/>
              </a:rPr>
              <a:t>では</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各タンパク質についてクリプトサイトになり得る凹みとその他の凹みを共に検出するため</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ホロ構造を重ね合わせ</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a:t>
            </a:r>
            <a:r>
              <a:rPr kumimoji="1" lang="en" altLang="ja-JP" sz="1200" kern="1200" dirty="0" err="1">
                <a:solidFill>
                  <a:schemeClr val="tx1"/>
                </a:solidFill>
                <a:effectLst/>
                <a:latin typeface="+mn-lt"/>
                <a:ea typeface="+mn-ea"/>
                <a:cs typeface="+mn-cs"/>
              </a:rPr>
              <a:t>PyMOL</a:t>
            </a:r>
            <a:r>
              <a:rPr kumimoji="1" lang="ja-JP" altLang="en-US" sz="1200" kern="1200">
                <a:solidFill>
                  <a:schemeClr val="tx1"/>
                </a:solidFill>
                <a:effectLst/>
                <a:latin typeface="+mn-lt"/>
                <a:ea typeface="+mn-ea"/>
                <a:cs typeface="+mn-cs"/>
              </a:rPr>
              <a:t>による目視でクリプトサイトになりうる凹みかどうかを確認しラベリングした</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a:t>
            </a:r>
          </a:p>
          <a:p>
            <a:r>
              <a:rPr kumimoji="1" lang="en-US" altLang="ja-JP" sz="1200" kern="1200" dirty="0">
                <a:solidFill>
                  <a:schemeClr val="tx1"/>
                </a:solidFill>
                <a:effectLst/>
                <a:latin typeface="+mn-lt"/>
                <a:ea typeface="+mn-ea"/>
                <a:cs typeface="+mn-cs"/>
              </a:rPr>
              <a:t>4.</a:t>
            </a:r>
            <a:r>
              <a:rPr kumimoji="1" lang="ja-JP" altLang="en-US" sz="1200" kern="120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3.</a:t>
            </a:r>
            <a:r>
              <a:rPr kumimoji="1" lang="ja-JP" altLang="en-US" sz="1200" kern="1200">
                <a:solidFill>
                  <a:schemeClr val="tx1"/>
                </a:solidFill>
                <a:effectLst/>
                <a:latin typeface="+mn-lt"/>
                <a:ea typeface="+mn-ea"/>
                <a:cs typeface="+mn-cs"/>
              </a:rPr>
              <a:t>までで構築したデータセットを学習データとし</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決定木ベースのモデルを用いてクリプトサイトの有無を分類するモデルを作成する</a:t>
            </a:r>
            <a:r>
              <a:rPr kumimoji="1" lang="en-US" altLang="ja-JP"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kern="1200" dirty="0">
                <a:solidFill>
                  <a:schemeClr val="tx1"/>
                </a:solidFill>
                <a:effectLst/>
                <a:latin typeface="+mn-lt"/>
                <a:ea typeface="+mn-ea"/>
                <a:cs typeface="+mn-cs"/>
              </a:rPr>
              <a:t>5. </a:t>
            </a:r>
            <a:r>
              <a:rPr kumimoji="1" lang="ja-JP" altLang="en-US" sz="1200" kern="1200">
                <a:solidFill>
                  <a:schemeClr val="tx1"/>
                </a:solidFill>
                <a:effectLst/>
                <a:latin typeface="+mn-lt"/>
                <a:ea typeface="+mn-ea"/>
                <a:cs typeface="+mn-cs"/>
              </a:rPr>
              <a:t>機械学習モデルの分類に関して</a:t>
            </a:r>
            <a:r>
              <a:rPr kumimoji="1" lang="en-US" altLang="ja-JP" sz="1200" kern="1200" dirty="0">
                <a:solidFill>
                  <a:schemeClr val="tx1"/>
                </a:solidFill>
                <a:effectLst/>
                <a:latin typeface="+mn-lt"/>
                <a:ea typeface="+mn-ea"/>
                <a:cs typeface="+mn-cs"/>
              </a:rPr>
              <a:t>,</a:t>
            </a:r>
            <a:r>
              <a:rPr kumimoji="1" lang="ja-JP" altLang="en-US" sz="1200" kern="1200">
                <a:solidFill>
                  <a:schemeClr val="tx1"/>
                </a:solidFill>
                <a:effectLst/>
                <a:latin typeface="+mn-lt"/>
                <a:ea typeface="+mn-ea"/>
                <a:cs typeface="+mn-cs"/>
              </a:rPr>
              <a:t> 特徴量の各要素からどの要素が寄与しているかを分析</a:t>
            </a:r>
            <a:r>
              <a:rPr kumimoji="1" lang="en-US" altLang="ja-JP" sz="1200" kern="1200" dirty="0">
                <a:solidFill>
                  <a:schemeClr val="tx1"/>
                </a:solidFill>
                <a:effectLst/>
                <a:latin typeface="+mn-lt"/>
                <a:ea typeface="+mn-ea"/>
                <a:cs typeface="+mn-cs"/>
              </a:rPr>
              <a:t>.</a:t>
            </a:r>
            <a:endParaRPr lang="ja-JP" altLang="en-US"/>
          </a:p>
          <a:p>
            <a:endParaRPr kumimoji="1" lang="ja-JP" altLang="en-US" sz="1200" kern="120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5</a:t>
            </a:fld>
            <a:endParaRPr kumimoji="1" lang="ja-JP" altLang="en-US"/>
          </a:p>
        </p:txBody>
      </p:sp>
    </p:spTree>
    <p:extLst>
      <p:ext uri="{BB962C8B-B14F-4D97-AF65-F5344CB8AC3E}">
        <p14:creationId xmlns:p14="http://schemas.microsoft.com/office/powerpoint/2010/main" val="2682783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各モデルが学習において重要と判断した特徴量を可視化した。重要度の高い順に特徴量をソートしている。</a:t>
            </a:r>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8</a:t>
            </a:fld>
            <a:endParaRPr kumimoji="1" lang="ja-JP" altLang="en-US"/>
          </a:p>
        </p:txBody>
      </p:sp>
    </p:spTree>
    <p:extLst>
      <p:ext uri="{BB962C8B-B14F-4D97-AF65-F5344CB8AC3E}">
        <p14:creationId xmlns:p14="http://schemas.microsoft.com/office/powerpoint/2010/main" val="2188846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各モデルが学習において重要と判断した特徴量を可視化した。その結果、各モデル共に </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 altLang="ja-JP" sz="1200" kern="1200" dirty="0">
                <a:solidFill>
                  <a:schemeClr val="tx1"/>
                </a:solidFill>
                <a:effectLst/>
                <a:latin typeface="+mn-lt"/>
                <a:ea typeface="+mn-ea"/>
                <a:cs typeface="+mn-cs"/>
              </a:rPr>
              <a:t>Mean alp. </a:t>
            </a:r>
            <a:r>
              <a:rPr kumimoji="1" lang="en" altLang="ja-JP" sz="1200" kern="1200" dirty="0" err="1">
                <a:solidFill>
                  <a:schemeClr val="tx1"/>
                </a:solidFill>
                <a:effectLst/>
                <a:latin typeface="+mn-lt"/>
                <a:ea typeface="+mn-ea"/>
                <a:cs typeface="+mn-cs"/>
              </a:rPr>
              <a:t>sph</a:t>
            </a:r>
            <a:r>
              <a:rPr kumimoji="1" lang="en" altLang="ja-JP" sz="1200" kern="1200" dirty="0">
                <a:solidFill>
                  <a:schemeClr val="tx1"/>
                </a:solidFill>
                <a:effectLst/>
                <a:latin typeface="+mn-lt"/>
                <a:ea typeface="+mn-ea"/>
                <a:cs typeface="+mn-cs"/>
              </a:rPr>
              <a:t>. Solvent access, Polarity score, Score </a:t>
            </a:r>
            <a:r>
              <a:rPr kumimoji="1" lang="ja-JP" altLang="en-US" sz="1200" kern="1200">
                <a:solidFill>
                  <a:schemeClr val="tx1"/>
                </a:solidFill>
                <a:effectLst/>
                <a:latin typeface="+mn-lt"/>
                <a:ea typeface="+mn-ea"/>
                <a:cs typeface="+mn-cs"/>
              </a:rPr>
              <a:t>が重要特徴量の上位であることがわかった。 </a:t>
            </a:r>
            <a:endParaRPr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9</a:t>
            </a:fld>
            <a:endParaRPr kumimoji="1" lang="ja-JP" altLang="en-US"/>
          </a:p>
        </p:txBody>
      </p:sp>
    </p:spTree>
    <p:extLst>
      <p:ext uri="{BB962C8B-B14F-4D97-AF65-F5344CB8AC3E}">
        <p14:creationId xmlns:p14="http://schemas.microsoft.com/office/powerpoint/2010/main" val="257218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次に</a:t>
            </a:r>
            <a:r>
              <a:rPr kumimoji="1" lang="en-US" altLang="ja-JP" dirty="0"/>
              <a:t>,</a:t>
            </a:r>
            <a:r>
              <a:rPr kumimoji="1" lang="ja-JP" altLang="en-US"/>
              <a:t> </a:t>
            </a:r>
            <a:r>
              <a:rPr kumimoji="1" lang="en-US" altLang="ja-JP" dirty="0" err="1"/>
              <a:t>Fpocket</a:t>
            </a:r>
            <a:r>
              <a:rPr kumimoji="1" lang="ja-JP" altLang="en-US"/>
              <a:t>から得られる各特徴量について</a:t>
            </a:r>
            <a:r>
              <a:rPr kumimoji="1" lang="en-US" altLang="ja-JP" dirty="0"/>
              <a:t>,</a:t>
            </a:r>
            <a:r>
              <a:rPr kumimoji="1" lang="ja-JP" altLang="en-US"/>
              <a:t> クリプトサイトの有無でヒストグラムを作成した</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10</a:t>
            </a:fld>
            <a:endParaRPr kumimoji="1" lang="ja-JP" altLang="en-US"/>
          </a:p>
        </p:txBody>
      </p:sp>
    </p:spTree>
    <p:extLst>
      <p:ext uri="{BB962C8B-B14F-4D97-AF65-F5344CB8AC3E}">
        <p14:creationId xmlns:p14="http://schemas.microsoft.com/office/powerpoint/2010/main" val="3219372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機械学習モデルがクリプトサイトの有無の分類において重要と判断した特徴量は</a:t>
            </a:r>
            <a:r>
              <a:rPr kumimoji="1" lang="en-US" altLang="ja-JP" dirty="0"/>
              <a:t>,</a:t>
            </a:r>
            <a:r>
              <a:rPr kumimoji="1" lang="ja-JP" altLang="en-US"/>
              <a:t> ヒストグラム比較しても傾向に違いがあることがわかった</a:t>
            </a:r>
            <a:r>
              <a:rPr kumimoji="1" lang="en-US" altLang="ja-JP" dirty="0"/>
              <a:t>.</a:t>
            </a:r>
            <a:endParaRPr kumimoji="1" lang="ja-JP" altLang="en-US"/>
          </a:p>
          <a:p>
            <a:endParaRPr kumimoji="1" lang="ja-JP" altLang="en-US"/>
          </a:p>
        </p:txBody>
      </p:sp>
      <p:sp>
        <p:nvSpPr>
          <p:cNvPr id="4" name="スライド番号プレースホルダー 3"/>
          <p:cNvSpPr>
            <a:spLocks noGrp="1"/>
          </p:cNvSpPr>
          <p:nvPr>
            <p:ph type="sldNum" sz="quarter" idx="5"/>
          </p:nvPr>
        </p:nvSpPr>
        <p:spPr/>
        <p:txBody>
          <a:bodyPr/>
          <a:lstStyle/>
          <a:p>
            <a:fld id="{A3244B90-8E05-0E4F-AF10-32A493BA8652}" type="slidenum">
              <a:rPr kumimoji="1" lang="ja-JP" altLang="en-US" smtClean="0"/>
              <a:t>11</a:t>
            </a:fld>
            <a:endParaRPr kumimoji="1" lang="ja-JP" altLang="en-US"/>
          </a:p>
        </p:txBody>
      </p:sp>
    </p:spTree>
    <p:extLst>
      <p:ext uri="{BB962C8B-B14F-4D97-AF65-F5344CB8AC3E}">
        <p14:creationId xmlns:p14="http://schemas.microsoft.com/office/powerpoint/2010/main" val="1021353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798258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2519188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48855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464421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470403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3601764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680302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2891131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2540999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1907085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640214E-47B5-C240-9E70-6CC6F922CE02}" type="datetimeFigureOut">
              <a:rPr kumimoji="1" lang="ja-JP" altLang="en-US" smtClean="0"/>
              <a:t>2021/5/10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949330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40214E-47B5-C240-9E70-6CC6F922CE02}" type="datetimeFigureOut">
              <a:rPr kumimoji="1" lang="ja-JP" altLang="en-US" smtClean="0"/>
              <a:t>2021/5/10</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3EC9AF-67DE-474F-804E-533A23B35B1D}" type="slidenum">
              <a:rPr kumimoji="1" lang="ja-JP" altLang="en-US" smtClean="0"/>
              <a:t>‹#›</a:t>
            </a:fld>
            <a:endParaRPr kumimoji="1" lang="ja-JP" altLang="en-US"/>
          </a:p>
        </p:txBody>
      </p:sp>
    </p:spTree>
    <p:extLst>
      <p:ext uri="{BB962C8B-B14F-4D97-AF65-F5344CB8AC3E}">
        <p14:creationId xmlns:p14="http://schemas.microsoft.com/office/powerpoint/2010/main" val="27183127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3E2E3D-5DCC-434E-ABA2-D56B15AAAD22}"/>
              </a:ext>
            </a:extLst>
          </p:cNvPr>
          <p:cNvSpPr>
            <a:spLocks noGrp="1"/>
          </p:cNvSpPr>
          <p:nvPr>
            <p:ph type="ctrTitle"/>
          </p:nvPr>
        </p:nvSpPr>
        <p:spPr/>
        <p:txBody>
          <a:bodyPr>
            <a:noAutofit/>
          </a:bodyPr>
          <a:lstStyle/>
          <a:p>
            <a:r>
              <a:rPr lang="ja-JP" altLang="en-US" sz="4000"/>
              <a:t>機械学習を用いたタンパク質</a:t>
            </a:r>
            <a:br>
              <a:rPr lang="en-US" altLang="ja-JP" sz="4000" dirty="0"/>
            </a:br>
            <a:r>
              <a:rPr lang="ja-JP" altLang="en-US" sz="4000"/>
              <a:t>クリプトサイトの予測法の開発 </a:t>
            </a:r>
            <a:br>
              <a:rPr lang="ja-JP" altLang="en-US" sz="4000"/>
            </a:br>
            <a:endParaRPr kumimoji="1" lang="ja-JP" altLang="en-US" sz="4000"/>
          </a:p>
        </p:txBody>
      </p:sp>
      <p:sp>
        <p:nvSpPr>
          <p:cNvPr id="3" name="字幕 2">
            <a:extLst>
              <a:ext uri="{FF2B5EF4-FFF2-40B4-BE49-F238E27FC236}">
                <a16:creationId xmlns:a16="http://schemas.microsoft.com/office/drawing/2014/main" id="{55D0E3BC-1DEC-1849-8FCE-C4912604735D}"/>
              </a:ext>
            </a:extLst>
          </p:cNvPr>
          <p:cNvSpPr>
            <a:spLocks noGrp="1"/>
          </p:cNvSpPr>
          <p:nvPr>
            <p:ph type="subTitle" idx="1"/>
          </p:nvPr>
        </p:nvSpPr>
        <p:spPr>
          <a:xfrm>
            <a:off x="1143000" y="4578221"/>
            <a:ext cx="6858000" cy="1655762"/>
          </a:xfrm>
        </p:spPr>
        <p:txBody>
          <a:bodyPr/>
          <a:lstStyle/>
          <a:p>
            <a:r>
              <a:rPr lang="ja-JP" altLang="en-US"/>
              <a:t>大規模知識発見分野 </a:t>
            </a:r>
          </a:p>
          <a:p>
            <a:r>
              <a:rPr kumimoji="1" lang="ja-JP" altLang="en-US"/>
              <a:t>熊田</a:t>
            </a:r>
            <a:r>
              <a:rPr lang="ja-JP" altLang="en-US"/>
              <a:t>　匡仁</a:t>
            </a:r>
            <a:endParaRPr kumimoji="1" lang="ja-JP" altLang="en-US"/>
          </a:p>
        </p:txBody>
      </p:sp>
    </p:spTree>
    <p:extLst>
      <p:ext uri="{BB962C8B-B14F-4D97-AF65-F5344CB8AC3E}">
        <p14:creationId xmlns:p14="http://schemas.microsoft.com/office/powerpoint/2010/main" val="1132987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457EC0-19E7-A541-9C2E-0181786E7662}"/>
              </a:ext>
            </a:extLst>
          </p:cNvPr>
          <p:cNvSpPr>
            <a:spLocks noGrp="1"/>
          </p:cNvSpPr>
          <p:nvPr>
            <p:ph type="title"/>
          </p:nvPr>
        </p:nvSpPr>
        <p:spPr/>
        <p:txBody>
          <a:bodyPr/>
          <a:lstStyle/>
          <a:p>
            <a:r>
              <a:rPr lang="ja-JP" altLang="en-US"/>
              <a:t>特徴量の因子分析</a:t>
            </a:r>
            <a:endParaRPr kumimoji="1" lang="ja-JP" altLang="en-US"/>
          </a:p>
        </p:txBody>
      </p:sp>
      <p:pic>
        <p:nvPicPr>
          <p:cNvPr id="5" name="図 4" descr="図形&#10;&#10;自動的に生成された説明">
            <a:extLst>
              <a:ext uri="{FF2B5EF4-FFF2-40B4-BE49-F238E27FC236}">
                <a16:creationId xmlns:a16="http://schemas.microsoft.com/office/drawing/2014/main" id="{A720D512-8C4F-084A-8630-D59FA7F0B00B}"/>
              </a:ext>
            </a:extLst>
          </p:cNvPr>
          <p:cNvPicPr>
            <a:picLocks noChangeAspect="1"/>
          </p:cNvPicPr>
          <p:nvPr/>
        </p:nvPicPr>
        <p:blipFill>
          <a:blip r:embed="rId3"/>
          <a:stretch>
            <a:fillRect/>
          </a:stretch>
        </p:blipFill>
        <p:spPr>
          <a:xfrm>
            <a:off x="825518" y="2326615"/>
            <a:ext cx="7492963" cy="4495777"/>
          </a:xfrm>
          <a:prstGeom prst="rect">
            <a:avLst/>
          </a:prstGeom>
        </p:spPr>
      </p:pic>
      <p:sp>
        <p:nvSpPr>
          <p:cNvPr id="6" name="テキスト ボックス 5">
            <a:extLst>
              <a:ext uri="{FF2B5EF4-FFF2-40B4-BE49-F238E27FC236}">
                <a16:creationId xmlns:a16="http://schemas.microsoft.com/office/drawing/2014/main" id="{05DF2F9C-F1B3-0847-9B9F-F49CA556392E}"/>
              </a:ext>
            </a:extLst>
          </p:cNvPr>
          <p:cNvSpPr txBox="1"/>
          <p:nvPr/>
        </p:nvSpPr>
        <p:spPr>
          <a:xfrm>
            <a:off x="336360" y="1405333"/>
            <a:ext cx="8698215" cy="400110"/>
          </a:xfrm>
          <a:prstGeom prst="rect">
            <a:avLst/>
          </a:prstGeom>
          <a:noFill/>
        </p:spPr>
        <p:txBody>
          <a:bodyPr wrap="none" rtlCol="0">
            <a:spAutoFit/>
          </a:bodyPr>
          <a:lstStyle/>
          <a:p>
            <a:r>
              <a:rPr kumimoji="1" lang="en-US" altLang="ja-JP" sz="2000" dirty="0" err="1"/>
              <a:t>Fpocket</a:t>
            </a:r>
            <a:r>
              <a:rPr kumimoji="1" lang="ja-JP" altLang="en-US" sz="2000" dirty="0"/>
              <a:t>の各特徴量</a:t>
            </a:r>
            <a:r>
              <a:rPr kumimoji="1" lang="ja-JP" altLang="en-US" sz="2000"/>
              <a:t>について、クリプトサイト</a:t>
            </a:r>
            <a:r>
              <a:rPr kumimoji="1" lang="ja-JP" altLang="en-US" sz="2000" dirty="0"/>
              <a:t>の有無でヒストグラムを作成</a:t>
            </a:r>
          </a:p>
        </p:txBody>
      </p:sp>
      <p:sp>
        <p:nvSpPr>
          <p:cNvPr id="7" name="正方形/長方形 6">
            <a:extLst>
              <a:ext uri="{FF2B5EF4-FFF2-40B4-BE49-F238E27FC236}">
                <a16:creationId xmlns:a16="http://schemas.microsoft.com/office/drawing/2014/main" id="{21B493F1-3C0D-594B-B615-998C455A241D}"/>
              </a:ext>
            </a:extLst>
          </p:cNvPr>
          <p:cNvSpPr/>
          <p:nvPr/>
        </p:nvSpPr>
        <p:spPr>
          <a:xfrm>
            <a:off x="955807" y="1952894"/>
            <a:ext cx="510988" cy="266938"/>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
        <p:nvSpPr>
          <p:cNvPr id="8" name="正方形/長方形 7">
            <a:extLst>
              <a:ext uri="{FF2B5EF4-FFF2-40B4-BE49-F238E27FC236}">
                <a16:creationId xmlns:a16="http://schemas.microsoft.com/office/drawing/2014/main" id="{28ED9A52-D46C-C341-96EB-7548FA924A10}"/>
              </a:ext>
            </a:extLst>
          </p:cNvPr>
          <p:cNvSpPr/>
          <p:nvPr/>
        </p:nvSpPr>
        <p:spPr>
          <a:xfrm>
            <a:off x="3334944" y="1969686"/>
            <a:ext cx="510988" cy="24267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p>
        </p:txBody>
      </p:sp>
      <p:sp>
        <p:nvSpPr>
          <p:cNvPr id="9" name="テキスト ボックス 8">
            <a:extLst>
              <a:ext uri="{FF2B5EF4-FFF2-40B4-BE49-F238E27FC236}">
                <a16:creationId xmlns:a16="http://schemas.microsoft.com/office/drawing/2014/main" id="{894F6BA9-2113-C44A-B0E4-5D2D167C8294}"/>
              </a:ext>
            </a:extLst>
          </p:cNvPr>
          <p:cNvSpPr txBox="1"/>
          <p:nvPr/>
        </p:nvSpPr>
        <p:spPr>
          <a:xfrm>
            <a:off x="1422046" y="1923960"/>
            <a:ext cx="1980029" cy="400110"/>
          </a:xfrm>
          <a:prstGeom prst="rect">
            <a:avLst/>
          </a:prstGeom>
          <a:noFill/>
        </p:spPr>
        <p:txBody>
          <a:bodyPr wrap="none" rtlCol="0">
            <a:spAutoFit/>
          </a:bodyPr>
          <a:lstStyle/>
          <a:p>
            <a:r>
              <a:rPr kumimoji="1" lang="ja-JP" altLang="en-US" sz="2000"/>
              <a:t>クリプトサイト</a:t>
            </a:r>
          </a:p>
        </p:txBody>
      </p:sp>
      <p:sp>
        <p:nvSpPr>
          <p:cNvPr id="10" name="テキスト ボックス 9">
            <a:extLst>
              <a:ext uri="{FF2B5EF4-FFF2-40B4-BE49-F238E27FC236}">
                <a16:creationId xmlns:a16="http://schemas.microsoft.com/office/drawing/2014/main" id="{3A746A18-39A3-0445-970E-D13EF2B85AD5}"/>
              </a:ext>
            </a:extLst>
          </p:cNvPr>
          <p:cNvSpPr txBox="1"/>
          <p:nvPr/>
        </p:nvSpPr>
        <p:spPr>
          <a:xfrm>
            <a:off x="3859184" y="1918416"/>
            <a:ext cx="1467068" cy="400110"/>
          </a:xfrm>
          <a:prstGeom prst="rect">
            <a:avLst/>
          </a:prstGeom>
          <a:noFill/>
        </p:spPr>
        <p:txBody>
          <a:bodyPr wrap="none" rtlCol="0">
            <a:spAutoFit/>
          </a:bodyPr>
          <a:lstStyle/>
          <a:p>
            <a:r>
              <a:rPr kumimoji="1" lang="ja-JP" altLang="en-US" sz="2000" dirty="0"/>
              <a:t>表面の凹み</a:t>
            </a:r>
          </a:p>
        </p:txBody>
      </p:sp>
    </p:spTree>
    <p:extLst>
      <p:ext uri="{BB962C8B-B14F-4D97-AF65-F5344CB8AC3E}">
        <p14:creationId xmlns:p14="http://schemas.microsoft.com/office/powerpoint/2010/main" val="3518317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457EC0-19E7-A541-9C2E-0181786E7662}"/>
              </a:ext>
            </a:extLst>
          </p:cNvPr>
          <p:cNvSpPr>
            <a:spLocks noGrp="1"/>
          </p:cNvSpPr>
          <p:nvPr>
            <p:ph type="title"/>
          </p:nvPr>
        </p:nvSpPr>
        <p:spPr/>
        <p:txBody>
          <a:bodyPr/>
          <a:lstStyle/>
          <a:p>
            <a:r>
              <a:rPr lang="ja-JP" altLang="en-US"/>
              <a:t>特徴量の因子分析</a:t>
            </a:r>
            <a:endParaRPr kumimoji="1" lang="ja-JP" altLang="en-US"/>
          </a:p>
        </p:txBody>
      </p:sp>
      <p:pic>
        <p:nvPicPr>
          <p:cNvPr id="5" name="図 4" descr="図形&#10;&#10;自動的に生成された説明">
            <a:extLst>
              <a:ext uri="{FF2B5EF4-FFF2-40B4-BE49-F238E27FC236}">
                <a16:creationId xmlns:a16="http://schemas.microsoft.com/office/drawing/2014/main" id="{A720D512-8C4F-084A-8630-D59FA7F0B00B}"/>
              </a:ext>
            </a:extLst>
          </p:cNvPr>
          <p:cNvPicPr>
            <a:picLocks noChangeAspect="1"/>
          </p:cNvPicPr>
          <p:nvPr/>
        </p:nvPicPr>
        <p:blipFill rotWithShape="1">
          <a:blip r:embed="rId3"/>
          <a:srcRect t="1328" r="85274" b="74803"/>
          <a:stretch/>
        </p:blipFill>
        <p:spPr>
          <a:xfrm>
            <a:off x="899031" y="2566895"/>
            <a:ext cx="2431250" cy="2364699"/>
          </a:xfrm>
          <a:prstGeom prst="rect">
            <a:avLst/>
          </a:prstGeom>
        </p:spPr>
      </p:pic>
      <p:sp>
        <p:nvSpPr>
          <p:cNvPr id="6" name="テキスト ボックス 5">
            <a:extLst>
              <a:ext uri="{FF2B5EF4-FFF2-40B4-BE49-F238E27FC236}">
                <a16:creationId xmlns:a16="http://schemas.microsoft.com/office/drawing/2014/main" id="{05DF2F9C-F1B3-0847-9B9F-F49CA556392E}"/>
              </a:ext>
            </a:extLst>
          </p:cNvPr>
          <p:cNvSpPr txBox="1"/>
          <p:nvPr/>
        </p:nvSpPr>
        <p:spPr>
          <a:xfrm>
            <a:off x="237506" y="1493365"/>
            <a:ext cx="8698215" cy="400110"/>
          </a:xfrm>
          <a:prstGeom prst="rect">
            <a:avLst/>
          </a:prstGeom>
          <a:noFill/>
        </p:spPr>
        <p:txBody>
          <a:bodyPr wrap="none" rtlCol="0">
            <a:spAutoFit/>
          </a:bodyPr>
          <a:lstStyle/>
          <a:p>
            <a:r>
              <a:rPr kumimoji="1" lang="en-US" altLang="ja-JP" sz="2000" dirty="0" err="1"/>
              <a:t>Fpocket</a:t>
            </a:r>
            <a:r>
              <a:rPr kumimoji="1" lang="ja-JP" altLang="en-US" sz="2000"/>
              <a:t>の各特徴量について、クリプトサイトの有無でヒストグラムを作成</a:t>
            </a:r>
          </a:p>
        </p:txBody>
      </p:sp>
      <p:pic>
        <p:nvPicPr>
          <p:cNvPr id="12" name="図 11" descr="図形&#10;&#10;自動的に生成された説明">
            <a:extLst>
              <a:ext uri="{FF2B5EF4-FFF2-40B4-BE49-F238E27FC236}">
                <a16:creationId xmlns:a16="http://schemas.microsoft.com/office/drawing/2014/main" id="{DADAF6FF-344A-DC4A-AC36-CEB8DFFB33A4}"/>
              </a:ext>
            </a:extLst>
          </p:cNvPr>
          <p:cNvPicPr>
            <a:picLocks noChangeAspect="1"/>
          </p:cNvPicPr>
          <p:nvPr/>
        </p:nvPicPr>
        <p:blipFill rotWithShape="1">
          <a:blip r:embed="rId3"/>
          <a:srcRect l="79671" t="26267" r="5502" b="49697"/>
          <a:stretch/>
        </p:blipFill>
        <p:spPr>
          <a:xfrm>
            <a:off x="3271657" y="2599551"/>
            <a:ext cx="2431250" cy="2364699"/>
          </a:xfrm>
          <a:prstGeom prst="rect">
            <a:avLst/>
          </a:prstGeom>
        </p:spPr>
      </p:pic>
      <p:pic>
        <p:nvPicPr>
          <p:cNvPr id="13" name="図 12" descr="図形&#10;&#10;自動的に生成された説明">
            <a:extLst>
              <a:ext uri="{FF2B5EF4-FFF2-40B4-BE49-F238E27FC236}">
                <a16:creationId xmlns:a16="http://schemas.microsoft.com/office/drawing/2014/main" id="{557C2A4E-15F7-C44A-92FD-275D7952B44B}"/>
              </a:ext>
            </a:extLst>
          </p:cNvPr>
          <p:cNvPicPr>
            <a:picLocks noChangeAspect="1"/>
          </p:cNvPicPr>
          <p:nvPr/>
        </p:nvPicPr>
        <p:blipFill rotWithShape="1">
          <a:blip r:embed="rId3"/>
          <a:srcRect l="59933" t="51179" r="25694" b="25139"/>
          <a:stretch/>
        </p:blipFill>
        <p:spPr>
          <a:xfrm>
            <a:off x="5631640" y="2595655"/>
            <a:ext cx="2362801" cy="2335938"/>
          </a:xfrm>
          <a:prstGeom prst="rect">
            <a:avLst/>
          </a:prstGeom>
        </p:spPr>
      </p:pic>
      <p:sp>
        <p:nvSpPr>
          <p:cNvPr id="3" name="テキスト ボックス 2">
            <a:extLst>
              <a:ext uri="{FF2B5EF4-FFF2-40B4-BE49-F238E27FC236}">
                <a16:creationId xmlns:a16="http://schemas.microsoft.com/office/drawing/2014/main" id="{D050D6E2-9CA3-9C46-BA75-D5D38700FB7A}"/>
              </a:ext>
            </a:extLst>
          </p:cNvPr>
          <p:cNvSpPr txBox="1"/>
          <p:nvPr/>
        </p:nvSpPr>
        <p:spPr>
          <a:xfrm>
            <a:off x="237506" y="5672427"/>
            <a:ext cx="8836353" cy="707886"/>
          </a:xfrm>
          <a:prstGeom prst="rect">
            <a:avLst/>
          </a:prstGeom>
          <a:noFill/>
          <a:ln>
            <a:solidFill>
              <a:schemeClr val="tx1"/>
            </a:solidFill>
          </a:ln>
        </p:spPr>
        <p:txBody>
          <a:bodyPr wrap="square" rtlCol="0">
            <a:spAutoFit/>
          </a:bodyPr>
          <a:lstStyle/>
          <a:p>
            <a:r>
              <a:rPr kumimoji="1" lang="ja-JP" altLang="en-US" sz="2000" dirty="0"/>
              <a:t>機械学習モデルがクリプトサイトの有無の分類において重要と</a:t>
            </a:r>
            <a:r>
              <a:rPr kumimoji="1" lang="ja-JP" altLang="en-US" sz="2000"/>
              <a:t>判断した</a:t>
            </a:r>
            <a:endParaRPr kumimoji="1" lang="en-US" altLang="ja-JP" sz="2000" dirty="0"/>
          </a:p>
          <a:p>
            <a:r>
              <a:rPr kumimoji="1" lang="ja-JP" altLang="en-US" sz="2000"/>
              <a:t>特徴量</a:t>
            </a:r>
            <a:r>
              <a:rPr kumimoji="1" lang="ja-JP" altLang="en-US" sz="2000" dirty="0"/>
              <a:t>は、ヒストグラム比較しても傾向に違いがあることが</a:t>
            </a:r>
            <a:r>
              <a:rPr kumimoji="1" lang="ja-JP" altLang="en-US" sz="2000"/>
              <a:t>確認された。</a:t>
            </a:r>
            <a:endParaRPr kumimoji="1" lang="ja-JP" altLang="en-US" sz="2000" dirty="0"/>
          </a:p>
        </p:txBody>
      </p:sp>
      <p:sp>
        <p:nvSpPr>
          <p:cNvPr id="4" name="正方形/長方形 3">
            <a:extLst>
              <a:ext uri="{FF2B5EF4-FFF2-40B4-BE49-F238E27FC236}">
                <a16:creationId xmlns:a16="http://schemas.microsoft.com/office/drawing/2014/main" id="{FC8B9478-DFDC-F04A-9258-A66485C1FBD2}"/>
              </a:ext>
            </a:extLst>
          </p:cNvPr>
          <p:cNvSpPr/>
          <p:nvPr/>
        </p:nvSpPr>
        <p:spPr>
          <a:xfrm>
            <a:off x="628650" y="2043375"/>
            <a:ext cx="8244969" cy="400110"/>
          </a:xfrm>
          <a:prstGeom prst="rect">
            <a:avLst/>
          </a:prstGeom>
          <a:solidFill>
            <a:schemeClr val="bg1"/>
          </a:solidFill>
        </p:spPr>
        <p:txBody>
          <a:bodyPr wrap="square">
            <a:spAutoFit/>
          </a:bodyPr>
          <a:lstStyle/>
          <a:p>
            <a:r>
              <a:rPr kumimoji="1" lang="ja-JP" altLang="en-US" sz="2000" dirty="0"/>
              <a:t>            </a:t>
            </a:r>
            <a:r>
              <a:rPr kumimoji="1" lang="en" altLang="ja-JP" sz="2000" dirty="0"/>
              <a:t>Score </a:t>
            </a:r>
            <a:r>
              <a:rPr kumimoji="1" lang="ja-JP" altLang="en-US" sz="2000" dirty="0"/>
              <a:t>                </a:t>
            </a:r>
            <a:r>
              <a:rPr kumimoji="1" lang="en" altLang="ja-JP" sz="2000" dirty="0"/>
              <a:t>Mean alp. </a:t>
            </a:r>
            <a:r>
              <a:rPr kumimoji="1" lang="en" altLang="ja-JP" sz="2000" dirty="0" err="1"/>
              <a:t>sph</a:t>
            </a:r>
            <a:r>
              <a:rPr kumimoji="1" lang="en" altLang="ja-JP" sz="2000" dirty="0"/>
              <a:t>. Solvent access</a:t>
            </a:r>
            <a:r>
              <a:rPr kumimoji="1" lang="ja-JP" altLang="en-US" sz="2000" dirty="0"/>
              <a:t>     </a:t>
            </a:r>
            <a:r>
              <a:rPr kumimoji="1" lang="en" altLang="ja-JP" sz="2000" dirty="0"/>
              <a:t>Polarity score </a:t>
            </a:r>
            <a:endParaRPr lang="ja-JP" altLang="en-US" sz="2000" dirty="0"/>
          </a:p>
        </p:txBody>
      </p:sp>
      <p:sp>
        <p:nvSpPr>
          <p:cNvPr id="15" name="正方形/長方形 14">
            <a:extLst>
              <a:ext uri="{FF2B5EF4-FFF2-40B4-BE49-F238E27FC236}">
                <a16:creationId xmlns:a16="http://schemas.microsoft.com/office/drawing/2014/main" id="{C0140FC4-F93E-F645-B955-86C91D336BEC}"/>
              </a:ext>
            </a:extLst>
          </p:cNvPr>
          <p:cNvSpPr/>
          <p:nvPr/>
        </p:nvSpPr>
        <p:spPr>
          <a:xfrm>
            <a:off x="2529774" y="5060559"/>
            <a:ext cx="510988" cy="266938"/>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a:p>
        </p:txBody>
      </p:sp>
      <p:sp>
        <p:nvSpPr>
          <p:cNvPr id="16" name="正方形/長方形 15">
            <a:extLst>
              <a:ext uri="{FF2B5EF4-FFF2-40B4-BE49-F238E27FC236}">
                <a16:creationId xmlns:a16="http://schemas.microsoft.com/office/drawing/2014/main" id="{186FEFAA-52B1-AA46-9F88-8A0FBD8C381F}"/>
              </a:ext>
            </a:extLst>
          </p:cNvPr>
          <p:cNvSpPr/>
          <p:nvPr/>
        </p:nvSpPr>
        <p:spPr>
          <a:xfrm>
            <a:off x="4908911" y="5092341"/>
            <a:ext cx="510988" cy="24267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000" dirty="0"/>
          </a:p>
        </p:txBody>
      </p:sp>
      <p:sp>
        <p:nvSpPr>
          <p:cNvPr id="17" name="テキスト ボックス 16">
            <a:extLst>
              <a:ext uri="{FF2B5EF4-FFF2-40B4-BE49-F238E27FC236}">
                <a16:creationId xmlns:a16="http://schemas.microsoft.com/office/drawing/2014/main" id="{4D81903D-1EAB-BB49-9594-4AA92A7622CD}"/>
              </a:ext>
            </a:extLst>
          </p:cNvPr>
          <p:cNvSpPr txBox="1"/>
          <p:nvPr/>
        </p:nvSpPr>
        <p:spPr>
          <a:xfrm>
            <a:off x="2996013" y="5031625"/>
            <a:ext cx="1800493" cy="369332"/>
          </a:xfrm>
          <a:prstGeom prst="rect">
            <a:avLst/>
          </a:prstGeom>
          <a:noFill/>
        </p:spPr>
        <p:txBody>
          <a:bodyPr wrap="none" rtlCol="0">
            <a:spAutoFit/>
          </a:bodyPr>
          <a:lstStyle/>
          <a:p>
            <a:r>
              <a:rPr kumimoji="1" lang="ja-JP" altLang="en-US"/>
              <a:t>クリプトサイト</a:t>
            </a:r>
          </a:p>
        </p:txBody>
      </p:sp>
      <p:sp>
        <p:nvSpPr>
          <p:cNvPr id="18" name="テキスト ボックス 17">
            <a:extLst>
              <a:ext uri="{FF2B5EF4-FFF2-40B4-BE49-F238E27FC236}">
                <a16:creationId xmlns:a16="http://schemas.microsoft.com/office/drawing/2014/main" id="{7F380A46-055C-3E4D-8C49-5CB043143379}"/>
              </a:ext>
            </a:extLst>
          </p:cNvPr>
          <p:cNvSpPr txBox="1"/>
          <p:nvPr/>
        </p:nvSpPr>
        <p:spPr>
          <a:xfrm>
            <a:off x="5433151" y="5026081"/>
            <a:ext cx="1338828" cy="369332"/>
          </a:xfrm>
          <a:prstGeom prst="rect">
            <a:avLst/>
          </a:prstGeom>
          <a:noFill/>
        </p:spPr>
        <p:txBody>
          <a:bodyPr wrap="none" rtlCol="0">
            <a:spAutoFit/>
          </a:bodyPr>
          <a:lstStyle/>
          <a:p>
            <a:r>
              <a:rPr kumimoji="1" lang="ja-JP" altLang="en-US" dirty="0"/>
              <a:t>表面の凹み</a:t>
            </a:r>
          </a:p>
        </p:txBody>
      </p:sp>
    </p:spTree>
    <p:extLst>
      <p:ext uri="{BB962C8B-B14F-4D97-AF65-F5344CB8AC3E}">
        <p14:creationId xmlns:p14="http://schemas.microsoft.com/office/powerpoint/2010/main" val="1603370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8E064A-C12A-2D4D-9E61-99F7726E5D9A}"/>
              </a:ext>
            </a:extLst>
          </p:cNvPr>
          <p:cNvSpPr>
            <a:spLocks noGrp="1"/>
          </p:cNvSpPr>
          <p:nvPr>
            <p:ph type="title"/>
          </p:nvPr>
        </p:nvSpPr>
        <p:spPr/>
        <p:txBody>
          <a:bodyPr/>
          <a:lstStyle/>
          <a:p>
            <a:r>
              <a:rPr kumimoji="1" lang="ja-JP" altLang="en-US"/>
              <a:t>まとめ</a:t>
            </a:r>
          </a:p>
        </p:txBody>
      </p:sp>
      <p:sp>
        <p:nvSpPr>
          <p:cNvPr id="3" name="テキスト ボックス 2">
            <a:extLst>
              <a:ext uri="{FF2B5EF4-FFF2-40B4-BE49-F238E27FC236}">
                <a16:creationId xmlns:a16="http://schemas.microsoft.com/office/drawing/2014/main" id="{63A62248-2349-544F-A5A2-672A0636E568}"/>
              </a:ext>
            </a:extLst>
          </p:cNvPr>
          <p:cNvSpPr txBox="1"/>
          <p:nvPr/>
        </p:nvSpPr>
        <p:spPr>
          <a:xfrm>
            <a:off x="504156" y="1690689"/>
            <a:ext cx="8155459" cy="4093428"/>
          </a:xfrm>
          <a:prstGeom prst="rect">
            <a:avLst/>
          </a:prstGeom>
          <a:noFill/>
        </p:spPr>
        <p:txBody>
          <a:bodyPr wrap="square" rtlCol="0">
            <a:spAutoFit/>
          </a:bodyPr>
          <a:lstStyle/>
          <a:p>
            <a:pPr marL="285750" indent="-285750">
              <a:buFont typeface="Arial" panose="020B0604020202020204" pitchFamily="34" charset="0"/>
              <a:buChar char="•"/>
            </a:pPr>
            <a:r>
              <a:rPr lang="ja-JP" altLang="en-US" sz="2000" dirty="0">
                <a:latin typeface="YuMincho"/>
              </a:rPr>
              <a:t>アポ構造のタンパク質構造を入力として、クリプトサイトの有無を分類する機械学習モデルを作成。予測精度（</a:t>
            </a:r>
            <a:r>
              <a:rPr lang="en-US" altLang="ja-JP" sz="2000" dirty="0">
                <a:latin typeface="YuMincho"/>
              </a:rPr>
              <a:t> F1_score:</a:t>
            </a:r>
            <a:r>
              <a:rPr lang="ja-JP" altLang="en-US" sz="2000" dirty="0">
                <a:latin typeface="YuMincho"/>
              </a:rPr>
              <a:t>）は、</a:t>
            </a:r>
            <a:r>
              <a:rPr lang="en-US" altLang="ja-JP" sz="2000" dirty="0">
                <a:latin typeface="YuMincho"/>
              </a:rPr>
              <a:t>70.6% </a:t>
            </a:r>
            <a:r>
              <a:rPr lang="ja-JP" altLang="en-US" sz="2000" dirty="0">
                <a:latin typeface="YuMincho"/>
              </a:rPr>
              <a:t>であった。</a:t>
            </a:r>
            <a:endParaRPr lang="en-US" altLang="ja-JP" sz="2000" dirty="0">
              <a:latin typeface="YuMincho"/>
            </a:endParaRPr>
          </a:p>
          <a:p>
            <a:endParaRPr lang="en-US" altLang="ja-JP" sz="2000" dirty="0">
              <a:latin typeface="YuMincho"/>
            </a:endParaRPr>
          </a:p>
          <a:p>
            <a:pPr marL="342900" indent="-342900">
              <a:buFont typeface="Arial" panose="020B0604020202020204" pitchFamily="34" charset="0"/>
              <a:buChar char="•"/>
            </a:pPr>
            <a:r>
              <a:rPr kumimoji="1" lang="ja-JP" altLang="en-US" sz="2000" dirty="0"/>
              <a:t>作成した機械学習モデルは</a:t>
            </a:r>
            <a:r>
              <a:rPr kumimoji="1" lang="en-US" altLang="ja-JP" sz="2000" dirty="0" err="1"/>
              <a:t>Fpocket</a:t>
            </a:r>
            <a:r>
              <a:rPr kumimoji="1" lang="ja-JP" altLang="en-US" sz="2000" dirty="0"/>
              <a:t>の特徴量の内</a:t>
            </a:r>
            <a:r>
              <a:rPr kumimoji="1" lang="en-US" altLang="ja-JP" sz="2000" dirty="0"/>
              <a:t>,</a:t>
            </a:r>
            <a:r>
              <a:rPr kumimoji="1" lang="ja-JP" altLang="en-US" sz="2000" dirty="0"/>
              <a:t> </a:t>
            </a:r>
            <a:r>
              <a:rPr kumimoji="1" lang="en" altLang="ja-JP" sz="2000" dirty="0"/>
              <a:t>Mean alp. </a:t>
            </a:r>
            <a:r>
              <a:rPr kumimoji="1" lang="en" altLang="ja-JP" sz="2000" dirty="0" err="1"/>
              <a:t>sph</a:t>
            </a:r>
            <a:r>
              <a:rPr kumimoji="1" lang="en" altLang="ja-JP" sz="2000" dirty="0"/>
              <a:t>. Solvent access, Polarity score, Score</a:t>
            </a:r>
            <a:r>
              <a:rPr kumimoji="1" lang="ja-JP" altLang="en-US" sz="2000" dirty="0"/>
              <a:t> を重要因子と見做した。</a:t>
            </a:r>
            <a:endParaRPr kumimoji="1" lang="en" altLang="ja-JP" sz="2000" dirty="0"/>
          </a:p>
          <a:p>
            <a:pPr marL="342900" indent="-342900">
              <a:buFont typeface="Arial" panose="020B0604020202020204" pitchFamily="34" charset="0"/>
              <a:buChar char="•"/>
            </a:pPr>
            <a:endParaRPr lang="en-US" altLang="ja-JP" sz="2000" dirty="0">
              <a:latin typeface="YuMincho"/>
            </a:endParaRPr>
          </a:p>
          <a:p>
            <a:pPr marL="342900" indent="-342900">
              <a:buFont typeface="Arial" panose="020B0604020202020204" pitchFamily="34" charset="0"/>
              <a:buChar char="•"/>
            </a:pPr>
            <a:r>
              <a:rPr kumimoji="1" lang="ja-JP" altLang="en-US" sz="2000" dirty="0"/>
              <a:t>機械学習モデルがクリプトサイトの有無の分類において重要と判断した</a:t>
            </a:r>
            <a:r>
              <a:rPr kumimoji="1" lang="ja-JP" altLang="en-US" sz="2000"/>
              <a:t>特徴量は、ヒストグラム</a:t>
            </a:r>
            <a:r>
              <a:rPr kumimoji="1" lang="ja-JP" altLang="en-US" sz="2000" dirty="0"/>
              <a:t>比較しても傾向に違いがあることがわかった。</a:t>
            </a:r>
            <a:endParaRPr kumimoji="1" lang="en-US" altLang="ja-JP" sz="2000" dirty="0"/>
          </a:p>
          <a:p>
            <a:endParaRPr kumimoji="1" lang="en-US" altLang="ja-JP" sz="2000" dirty="0"/>
          </a:p>
          <a:p>
            <a:endParaRPr kumimoji="1" lang="ja-JP" altLang="en-US" sz="2000" dirty="0"/>
          </a:p>
          <a:p>
            <a:pPr marL="342900" indent="-342900">
              <a:buFont typeface="Arial" panose="020B0604020202020204" pitchFamily="34" charset="0"/>
              <a:buChar char="•"/>
            </a:pPr>
            <a:endParaRPr lang="en-US" altLang="ja-JP" sz="2000" dirty="0">
              <a:latin typeface="YuMincho"/>
            </a:endParaRPr>
          </a:p>
        </p:txBody>
      </p:sp>
    </p:spTree>
    <p:extLst>
      <p:ext uri="{BB962C8B-B14F-4D97-AF65-F5344CB8AC3E}">
        <p14:creationId xmlns:p14="http://schemas.microsoft.com/office/powerpoint/2010/main" val="2224764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8E064A-C12A-2D4D-9E61-99F7726E5D9A}"/>
              </a:ext>
            </a:extLst>
          </p:cNvPr>
          <p:cNvSpPr>
            <a:spLocks noGrp="1"/>
          </p:cNvSpPr>
          <p:nvPr>
            <p:ph type="title"/>
          </p:nvPr>
        </p:nvSpPr>
        <p:spPr/>
        <p:txBody>
          <a:bodyPr/>
          <a:lstStyle/>
          <a:p>
            <a:r>
              <a:rPr kumimoji="1" lang="ja-JP" altLang="en-US"/>
              <a:t>展望</a:t>
            </a:r>
          </a:p>
        </p:txBody>
      </p:sp>
      <p:sp>
        <p:nvSpPr>
          <p:cNvPr id="4" name="テキスト ボックス 3">
            <a:extLst>
              <a:ext uri="{FF2B5EF4-FFF2-40B4-BE49-F238E27FC236}">
                <a16:creationId xmlns:a16="http://schemas.microsoft.com/office/drawing/2014/main" id="{64139201-E2B7-4226-B44F-009935EF2AE0}"/>
              </a:ext>
            </a:extLst>
          </p:cNvPr>
          <p:cNvSpPr txBox="1"/>
          <p:nvPr/>
        </p:nvSpPr>
        <p:spPr>
          <a:xfrm>
            <a:off x="504156" y="1690689"/>
            <a:ext cx="8155459" cy="4401205"/>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000" dirty="0"/>
              <a:t>アポ構造とホロ構造のデータセットが現在</a:t>
            </a:r>
            <a:r>
              <a:rPr kumimoji="1" lang="en-US" altLang="ja-JP" sz="2000" dirty="0"/>
              <a:t>194</a:t>
            </a:r>
            <a:r>
              <a:rPr kumimoji="1" lang="ja-JP" altLang="en-US" sz="2000" dirty="0"/>
              <a:t>と少ないため、さらなる文献調査等により、データを増やし、作成モデルの精度向上を目指す。</a:t>
            </a:r>
            <a:endParaRPr kumimoji="1" lang="en-US" altLang="ja-JP" sz="2000" dirty="0"/>
          </a:p>
          <a:p>
            <a:pPr marL="285750" indent="-285750">
              <a:buFont typeface="Arial" panose="020B0604020202020204" pitchFamily="34" charset="0"/>
              <a:buChar char="•"/>
            </a:pPr>
            <a:endParaRPr kumimoji="1" lang="en-US" altLang="ja-JP" sz="2000" dirty="0"/>
          </a:p>
          <a:p>
            <a:pPr marL="285750" indent="-285750">
              <a:buFont typeface="Arial" panose="020B0604020202020204" pitchFamily="34" charset="0"/>
              <a:buChar char="•"/>
            </a:pPr>
            <a:r>
              <a:rPr kumimoji="1" lang="en-US" altLang="ja-JP" sz="2000" dirty="0" err="1"/>
              <a:t>Fpocket</a:t>
            </a:r>
            <a:r>
              <a:rPr kumimoji="1" lang="ja-JP" altLang="en-US" sz="2000" dirty="0"/>
              <a:t>以外のポケット検出ソフトウェア（</a:t>
            </a:r>
            <a:r>
              <a:rPr kumimoji="1" lang="en-US" altLang="ja-JP" sz="2000" dirty="0"/>
              <a:t>P</a:t>
            </a:r>
            <a:r>
              <a:rPr kumimoji="1" lang="en" altLang="ja-JP" sz="2000" dirty="0"/>
              <a:t>2</a:t>
            </a:r>
            <a:r>
              <a:rPr kumimoji="1" lang="en-US" altLang="ja-JP" sz="2000" dirty="0"/>
              <a:t>R</a:t>
            </a:r>
            <a:r>
              <a:rPr kumimoji="1" lang="en" altLang="ja-JP" sz="2000" dirty="0"/>
              <a:t>ank</a:t>
            </a:r>
            <a:r>
              <a:rPr kumimoji="1" lang="ja-JP" altLang="en-US" sz="2000" dirty="0"/>
              <a:t>等）も活用し、特徴量データを拡張するとともに、学習モデルの高精度化および 因子分析を再考する。</a:t>
            </a:r>
            <a:endParaRPr kumimoji="1" lang="en-US" altLang="ja-JP" sz="2000" dirty="0"/>
          </a:p>
          <a:p>
            <a:pPr marL="285750" indent="-285750">
              <a:buFont typeface="Arial" panose="020B0604020202020204" pitchFamily="34" charset="0"/>
              <a:buChar char="•"/>
            </a:pPr>
            <a:endParaRPr kumimoji="1" lang="en-US" altLang="ja-JP" sz="2000" dirty="0"/>
          </a:p>
          <a:p>
            <a:pPr marL="285750" indent="-285750">
              <a:buFont typeface="Arial" panose="020B0604020202020204" pitchFamily="34" charset="0"/>
              <a:buChar char="•"/>
            </a:pPr>
            <a:r>
              <a:rPr kumimoji="1" lang="ja-JP" altLang="en-US" sz="2000" dirty="0"/>
              <a:t>因子分析から新たなクリプトサイトスコアの開発を試みる。</a:t>
            </a:r>
            <a:endParaRPr kumimoji="1" lang="en-US" altLang="ja-JP" sz="2000" dirty="0"/>
          </a:p>
          <a:p>
            <a:pPr marL="285750" indent="-285750">
              <a:buFont typeface="Arial" panose="020B0604020202020204" pitchFamily="34" charset="0"/>
              <a:buChar char="•"/>
            </a:pPr>
            <a:endParaRPr kumimoji="1" lang="en-US" altLang="ja-JP" sz="2000" dirty="0"/>
          </a:p>
          <a:p>
            <a:pPr marL="285750" indent="-285750">
              <a:buFont typeface="Arial" panose="020B0604020202020204" pitchFamily="34" charset="0"/>
              <a:buChar char="•"/>
            </a:pPr>
            <a:endParaRPr lang="en-US" altLang="ja-JP" sz="2000" dirty="0">
              <a:latin typeface="YuMincho"/>
            </a:endParaRPr>
          </a:p>
          <a:p>
            <a:endParaRPr kumimoji="1" lang="en-US" altLang="ja-JP" sz="2000" dirty="0"/>
          </a:p>
          <a:p>
            <a:endParaRPr kumimoji="1" lang="ja-JP" altLang="en-US" sz="2000" dirty="0"/>
          </a:p>
          <a:p>
            <a:pPr marL="342900" indent="-342900">
              <a:buFont typeface="Arial" panose="020B0604020202020204" pitchFamily="34" charset="0"/>
              <a:buChar char="•"/>
            </a:pPr>
            <a:endParaRPr lang="en-US" altLang="ja-JP" sz="2000" dirty="0">
              <a:latin typeface="YuMincho"/>
            </a:endParaRPr>
          </a:p>
        </p:txBody>
      </p:sp>
    </p:spTree>
    <p:extLst>
      <p:ext uri="{BB962C8B-B14F-4D97-AF65-F5344CB8AC3E}">
        <p14:creationId xmlns:p14="http://schemas.microsoft.com/office/powerpoint/2010/main" val="545879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55FB10-C71B-D54E-A0F4-A3AB2F12FF9D}"/>
              </a:ext>
            </a:extLst>
          </p:cNvPr>
          <p:cNvSpPr>
            <a:spLocks noGrp="1"/>
          </p:cNvSpPr>
          <p:nvPr>
            <p:ph type="title"/>
          </p:nvPr>
        </p:nvSpPr>
        <p:spPr>
          <a:xfrm>
            <a:off x="306014" y="216845"/>
            <a:ext cx="7886700" cy="1325563"/>
          </a:xfrm>
        </p:spPr>
        <p:txBody>
          <a:bodyPr/>
          <a:lstStyle/>
          <a:p>
            <a:r>
              <a:rPr lang="en-US" altLang="ja-JP" dirty="0"/>
              <a:t>A</a:t>
            </a:r>
            <a:r>
              <a:rPr kumimoji="1" lang="en-US" altLang="ja-JP" dirty="0"/>
              <a:t>ppendix</a:t>
            </a:r>
            <a:endParaRPr kumimoji="1" lang="ja-JP" altLang="en-US" dirty="0"/>
          </a:p>
        </p:txBody>
      </p:sp>
      <p:pic>
        <p:nvPicPr>
          <p:cNvPr id="4" name="図 3" descr="テーブル&#10;&#10;自動的に生成された説明">
            <a:extLst>
              <a:ext uri="{FF2B5EF4-FFF2-40B4-BE49-F238E27FC236}">
                <a16:creationId xmlns:a16="http://schemas.microsoft.com/office/drawing/2014/main" id="{A8DA477E-FD61-D645-BEDA-129FE13E8D8F}"/>
              </a:ext>
            </a:extLst>
          </p:cNvPr>
          <p:cNvPicPr>
            <a:picLocks noChangeAspect="1"/>
          </p:cNvPicPr>
          <p:nvPr/>
        </p:nvPicPr>
        <p:blipFill rotWithShape="1">
          <a:blip r:embed="rId2"/>
          <a:srcRect t="6626" b="342"/>
          <a:stretch/>
        </p:blipFill>
        <p:spPr>
          <a:xfrm>
            <a:off x="238747" y="1945800"/>
            <a:ext cx="8021235" cy="4355196"/>
          </a:xfrm>
          <a:prstGeom prst="rect">
            <a:avLst/>
          </a:prstGeom>
        </p:spPr>
      </p:pic>
      <p:sp>
        <p:nvSpPr>
          <p:cNvPr id="5" name="正方形/長方形 4">
            <a:extLst>
              <a:ext uri="{FF2B5EF4-FFF2-40B4-BE49-F238E27FC236}">
                <a16:creationId xmlns:a16="http://schemas.microsoft.com/office/drawing/2014/main" id="{A60EBAC9-A9F5-994C-A1A3-83BEBF9C1490}"/>
              </a:ext>
            </a:extLst>
          </p:cNvPr>
          <p:cNvSpPr/>
          <p:nvPr/>
        </p:nvSpPr>
        <p:spPr>
          <a:xfrm>
            <a:off x="276791" y="1295727"/>
            <a:ext cx="10371222" cy="707886"/>
          </a:xfrm>
          <a:prstGeom prst="rect">
            <a:avLst/>
          </a:prstGeom>
        </p:spPr>
        <p:txBody>
          <a:bodyPr wrap="square">
            <a:spAutoFit/>
          </a:bodyPr>
          <a:lstStyle/>
          <a:p>
            <a:r>
              <a:rPr lang="ja-JP" altLang="en-US" sz="2000" dirty="0"/>
              <a:t>2009年以降に導入されたタンパク質構造からリガンド結合部位を予測する</a:t>
            </a:r>
            <a:endParaRPr lang="en-US" altLang="ja-JP" sz="2000" dirty="0"/>
          </a:p>
          <a:p>
            <a:r>
              <a:rPr lang="ja-JP" altLang="en-US" sz="2000" dirty="0"/>
              <a:t>既存ツールについて</a:t>
            </a:r>
          </a:p>
        </p:txBody>
      </p:sp>
      <p:sp>
        <p:nvSpPr>
          <p:cNvPr id="6" name="正方形/長方形 5">
            <a:extLst>
              <a:ext uri="{FF2B5EF4-FFF2-40B4-BE49-F238E27FC236}">
                <a16:creationId xmlns:a16="http://schemas.microsoft.com/office/drawing/2014/main" id="{3F7EF114-2968-7E4A-A636-7EE14F6D256D}"/>
              </a:ext>
            </a:extLst>
          </p:cNvPr>
          <p:cNvSpPr/>
          <p:nvPr/>
        </p:nvSpPr>
        <p:spPr>
          <a:xfrm>
            <a:off x="238747" y="6250682"/>
            <a:ext cx="7953967" cy="338554"/>
          </a:xfrm>
          <a:prstGeom prst="rect">
            <a:avLst/>
          </a:prstGeom>
        </p:spPr>
        <p:txBody>
          <a:bodyPr wrap="square">
            <a:spAutoFit/>
          </a:bodyPr>
          <a:lstStyle/>
          <a:p>
            <a:r>
              <a:rPr lang="en" altLang="ja-JP" sz="1600" dirty="0" err="1">
                <a:latin typeface="MyriadPro"/>
              </a:rPr>
              <a:t>Krivák</a:t>
            </a:r>
            <a:r>
              <a:rPr lang="en" altLang="ja-JP" sz="1600" dirty="0">
                <a:latin typeface="MyriadPro"/>
              </a:rPr>
              <a:t> and </a:t>
            </a:r>
            <a:r>
              <a:rPr lang="en" altLang="ja-JP" sz="1600" dirty="0" err="1">
                <a:latin typeface="MyriadPro"/>
              </a:rPr>
              <a:t>Hoksza</a:t>
            </a:r>
            <a:r>
              <a:rPr lang="en" altLang="ja-JP" sz="1600" dirty="0">
                <a:latin typeface="MyriadPro"/>
              </a:rPr>
              <a:t> </a:t>
            </a:r>
            <a:r>
              <a:rPr lang="en" altLang="ja-JP" sz="1600" i="1" dirty="0">
                <a:latin typeface="MyriadPro"/>
              </a:rPr>
              <a:t>J </a:t>
            </a:r>
            <a:r>
              <a:rPr lang="en" altLang="ja-JP" sz="1600" i="1" dirty="0" err="1">
                <a:latin typeface="MyriadPro"/>
              </a:rPr>
              <a:t>Cheminform</a:t>
            </a:r>
            <a:r>
              <a:rPr lang="en" altLang="ja-JP" sz="1600" i="1" dirty="0">
                <a:latin typeface="MyriadPro"/>
              </a:rPr>
              <a:t> (2018) 10:39 </a:t>
            </a:r>
            <a:r>
              <a:rPr lang="en" altLang="ja-JP" sz="1600" dirty="0">
                <a:latin typeface="MyriadPro"/>
              </a:rPr>
              <a:t>https://</a:t>
            </a:r>
            <a:r>
              <a:rPr lang="en" altLang="ja-JP" sz="1600" dirty="0" err="1">
                <a:latin typeface="MyriadPro"/>
              </a:rPr>
              <a:t>doi.org</a:t>
            </a:r>
            <a:r>
              <a:rPr lang="en" altLang="ja-JP" sz="1600" dirty="0">
                <a:latin typeface="MyriadPro"/>
              </a:rPr>
              <a:t>/10.1186/s13321-018-0285-8 </a:t>
            </a:r>
            <a:endParaRPr lang="en" altLang="ja-JP" sz="1600" dirty="0"/>
          </a:p>
        </p:txBody>
      </p:sp>
    </p:spTree>
    <p:extLst>
      <p:ext uri="{BB962C8B-B14F-4D97-AF65-F5344CB8AC3E}">
        <p14:creationId xmlns:p14="http://schemas.microsoft.com/office/powerpoint/2010/main" val="1094762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6B0AED43-0E5C-41C1-AFF9-B972BBF7690E}"/>
              </a:ext>
            </a:extLst>
          </p:cNvPr>
          <p:cNvSpPr txBox="1"/>
          <p:nvPr/>
        </p:nvSpPr>
        <p:spPr>
          <a:xfrm>
            <a:off x="776004" y="2767914"/>
            <a:ext cx="5965842" cy="523220"/>
          </a:xfrm>
          <a:prstGeom prst="rect">
            <a:avLst/>
          </a:prstGeom>
          <a:noFill/>
        </p:spPr>
        <p:txBody>
          <a:bodyPr wrap="square" rtlCol="0">
            <a:spAutoFit/>
          </a:bodyPr>
          <a:lstStyle/>
          <a:p>
            <a:r>
              <a:rPr kumimoji="1" lang="ja-JP" altLang="en-US" sz="2800" dirty="0"/>
              <a:t>以下、修正前のドラフト</a:t>
            </a:r>
          </a:p>
        </p:txBody>
      </p:sp>
    </p:spTree>
    <p:extLst>
      <p:ext uri="{BB962C8B-B14F-4D97-AF65-F5344CB8AC3E}">
        <p14:creationId xmlns:p14="http://schemas.microsoft.com/office/powerpoint/2010/main" val="1009838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D751B6-5B7C-EB48-91C9-7D8184771126}"/>
              </a:ext>
            </a:extLst>
          </p:cNvPr>
          <p:cNvSpPr>
            <a:spLocks noGrp="1"/>
          </p:cNvSpPr>
          <p:nvPr>
            <p:ph type="title"/>
          </p:nvPr>
        </p:nvSpPr>
        <p:spPr/>
        <p:txBody>
          <a:bodyPr/>
          <a:lstStyle/>
          <a:p>
            <a:r>
              <a:rPr kumimoji="1" lang="ja-JP" altLang="en-US"/>
              <a:t>背景</a:t>
            </a:r>
          </a:p>
        </p:txBody>
      </p:sp>
      <p:grpSp>
        <p:nvGrpSpPr>
          <p:cNvPr id="3" name="グループ化 2">
            <a:extLst>
              <a:ext uri="{FF2B5EF4-FFF2-40B4-BE49-F238E27FC236}">
                <a16:creationId xmlns:a16="http://schemas.microsoft.com/office/drawing/2014/main" id="{D2395471-B2CB-7B46-97AA-B1C974789813}"/>
              </a:ext>
            </a:extLst>
          </p:cNvPr>
          <p:cNvGrpSpPr/>
          <p:nvPr/>
        </p:nvGrpSpPr>
        <p:grpSpPr>
          <a:xfrm>
            <a:off x="5109559" y="1842281"/>
            <a:ext cx="3647842" cy="4640932"/>
            <a:chOff x="2792572" y="1034452"/>
            <a:chExt cx="6499885" cy="7483690"/>
          </a:xfrm>
        </p:grpSpPr>
        <p:grpSp>
          <p:nvGrpSpPr>
            <p:cNvPr id="4" name="グループ化 3">
              <a:extLst>
                <a:ext uri="{FF2B5EF4-FFF2-40B4-BE49-F238E27FC236}">
                  <a16:creationId xmlns:a16="http://schemas.microsoft.com/office/drawing/2014/main" id="{34C6FC49-6A9C-8C4D-AFDE-A2DDB8D8B3E4}"/>
                </a:ext>
              </a:extLst>
            </p:cNvPr>
            <p:cNvGrpSpPr/>
            <p:nvPr/>
          </p:nvGrpSpPr>
          <p:grpSpPr>
            <a:xfrm>
              <a:off x="2792572" y="1034452"/>
              <a:ext cx="5895888" cy="6599378"/>
              <a:chOff x="1517219" y="1402314"/>
              <a:chExt cx="5895888" cy="6599378"/>
            </a:xfrm>
          </p:grpSpPr>
          <p:pic>
            <p:nvPicPr>
              <p:cNvPr id="6" name="図 5">
                <a:extLst>
                  <a:ext uri="{FF2B5EF4-FFF2-40B4-BE49-F238E27FC236}">
                    <a16:creationId xmlns:a16="http://schemas.microsoft.com/office/drawing/2014/main" id="{43A9CA78-0155-C245-944F-35F48A0EC61B}"/>
                  </a:ext>
                </a:extLst>
              </p:cNvPr>
              <p:cNvPicPr>
                <a:picLocks noChangeAspect="1"/>
              </p:cNvPicPr>
              <p:nvPr/>
            </p:nvPicPr>
            <p:blipFill>
              <a:blip r:embed="rId3"/>
              <a:stretch>
                <a:fillRect/>
              </a:stretch>
            </p:blipFill>
            <p:spPr>
              <a:xfrm>
                <a:off x="2826998" y="5485921"/>
                <a:ext cx="3972960" cy="2515771"/>
              </a:xfrm>
              <a:prstGeom prst="rect">
                <a:avLst/>
              </a:prstGeom>
            </p:spPr>
          </p:pic>
          <p:sp>
            <p:nvSpPr>
              <p:cNvPr id="7" name="フレーム 6">
                <a:extLst>
                  <a:ext uri="{FF2B5EF4-FFF2-40B4-BE49-F238E27FC236}">
                    <a16:creationId xmlns:a16="http://schemas.microsoft.com/office/drawing/2014/main" id="{594DF35B-A64B-784E-9DA9-F7DBDC87230C}"/>
                  </a:ext>
                </a:extLst>
              </p:cNvPr>
              <p:cNvSpPr/>
              <p:nvPr/>
            </p:nvSpPr>
            <p:spPr>
              <a:xfrm>
                <a:off x="3421886" y="5943918"/>
                <a:ext cx="1032577" cy="1518998"/>
              </a:xfrm>
              <a:prstGeom prst="frame">
                <a:avLst>
                  <a:gd name="adj1" fmla="val 290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pic>
            <p:nvPicPr>
              <p:cNvPr id="11" name="図 10" descr="屋内, おもちゃ, プラスチック, テーブル が含まれている画像&#10;&#10;自動的に生成された説明">
                <a:extLst>
                  <a:ext uri="{FF2B5EF4-FFF2-40B4-BE49-F238E27FC236}">
                    <a16:creationId xmlns:a16="http://schemas.microsoft.com/office/drawing/2014/main" id="{86EE71E4-1E4D-6744-BC9E-E5EDF7C16578}"/>
                  </a:ext>
                </a:extLst>
              </p:cNvPr>
              <p:cNvPicPr>
                <a:picLocks noChangeAspect="1"/>
              </p:cNvPicPr>
              <p:nvPr/>
            </p:nvPicPr>
            <p:blipFill>
              <a:blip r:embed="rId4"/>
              <a:stretch>
                <a:fillRect/>
              </a:stretch>
            </p:blipFill>
            <p:spPr>
              <a:xfrm>
                <a:off x="1517219" y="2031960"/>
                <a:ext cx="2426641" cy="2943794"/>
              </a:xfrm>
              <a:prstGeom prst="rect">
                <a:avLst/>
              </a:prstGeom>
            </p:spPr>
          </p:pic>
          <p:pic>
            <p:nvPicPr>
              <p:cNvPr id="12" name="図 11" descr="誕生日, ケーキ が含まれている画像&#10;&#10;自動的に生成された説明">
                <a:extLst>
                  <a:ext uri="{FF2B5EF4-FFF2-40B4-BE49-F238E27FC236}">
                    <a16:creationId xmlns:a16="http://schemas.microsoft.com/office/drawing/2014/main" id="{5D0D0D2D-0B79-AB4F-A344-8C0AF129CFBA}"/>
                  </a:ext>
                </a:extLst>
              </p:cNvPr>
              <p:cNvPicPr>
                <a:picLocks noChangeAspect="1"/>
              </p:cNvPicPr>
              <p:nvPr/>
            </p:nvPicPr>
            <p:blipFill>
              <a:blip r:embed="rId5"/>
              <a:stretch>
                <a:fillRect/>
              </a:stretch>
            </p:blipFill>
            <p:spPr>
              <a:xfrm>
                <a:off x="5066444" y="2062926"/>
                <a:ext cx="2346662" cy="2996793"/>
              </a:xfrm>
              <a:prstGeom prst="rect">
                <a:avLst/>
              </a:prstGeom>
            </p:spPr>
          </p:pic>
          <p:sp>
            <p:nvSpPr>
              <p:cNvPr id="19" name="テキスト ボックス 18">
                <a:extLst>
                  <a:ext uri="{FF2B5EF4-FFF2-40B4-BE49-F238E27FC236}">
                    <a16:creationId xmlns:a16="http://schemas.microsoft.com/office/drawing/2014/main" id="{1BCC9369-4357-FB45-828F-EDF8B166BFCB}"/>
                  </a:ext>
                </a:extLst>
              </p:cNvPr>
              <p:cNvSpPr txBox="1"/>
              <p:nvPr/>
            </p:nvSpPr>
            <p:spPr>
              <a:xfrm>
                <a:off x="5438831" y="1460679"/>
                <a:ext cx="1974276" cy="595563"/>
              </a:xfrm>
              <a:prstGeom prst="rect">
                <a:avLst/>
              </a:prstGeom>
              <a:noFill/>
            </p:spPr>
            <p:txBody>
              <a:bodyPr wrap="none" rtlCol="0">
                <a:spAutoFit/>
              </a:bodyPr>
              <a:lstStyle/>
              <a:p>
                <a:r>
                  <a:rPr lang="ja-JP" altLang="en-US"/>
                  <a:t>ホロ構造</a:t>
                </a:r>
                <a:endParaRPr kumimoji="1" lang="ja-JP" altLang="en-US"/>
              </a:p>
            </p:txBody>
          </p:sp>
          <p:sp>
            <p:nvSpPr>
              <p:cNvPr id="20" name="テキスト ボックス 19">
                <a:extLst>
                  <a:ext uri="{FF2B5EF4-FFF2-40B4-BE49-F238E27FC236}">
                    <a16:creationId xmlns:a16="http://schemas.microsoft.com/office/drawing/2014/main" id="{32020EC3-F11F-C24B-B81F-196CC24F4152}"/>
                  </a:ext>
                </a:extLst>
              </p:cNvPr>
              <p:cNvSpPr txBox="1"/>
              <p:nvPr/>
            </p:nvSpPr>
            <p:spPr>
              <a:xfrm>
                <a:off x="1688483" y="1402314"/>
                <a:ext cx="1974276" cy="595563"/>
              </a:xfrm>
              <a:prstGeom prst="rect">
                <a:avLst/>
              </a:prstGeom>
              <a:noFill/>
            </p:spPr>
            <p:txBody>
              <a:bodyPr wrap="none" rtlCol="0">
                <a:spAutoFit/>
              </a:bodyPr>
              <a:lstStyle/>
              <a:p>
                <a:r>
                  <a:rPr lang="ja-JP" altLang="en-US"/>
                  <a:t>アポ構造</a:t>
                </a:r>
                <a:endParaRPr kumimoji="1" lang="ja-JP" altLang="en-US"/>
              </a:p>
            </p:txBody>
          </p:sp>
        </p:grpSp>
        <p:sp>
          <p:nvSpPr>
            <p:cNvPr id="5" name="テキスト ボックス 4">
              <a:extLst>
                <a:ext uri="{FF2B5EF4-FFF2-40B4-BE49-F238E27FC236}">
                  <a16:creationId xmlns:a16="http://schemas.microsoft.com/office/drawing/2014/main" id="{3E1C6968-DEAF-5F4B-B141-5C299FB16E89}"/>
                </a:ext>
              </a:extLst>
            </p:cNvPr>
            <p:cNvSpPr txBox="1"/>
            <p:nvPr/>
          </p:nvSpPr>
          <p:spPr>
            <a:xfrm>
              <a:off x="2885203" y="7575169"/>
              <a:ext cx="6407254" cy="942973"/>
            </a:xfrm>
            <a:prstGeom prst="rect">
              <a:avLst/>
            </a:prstGeom>
            <a:noFill/>
          </p:spPr>
          <p:txBody>
            <a:bodyPr wrap="none" rtlCol="0">
              <a:spAutoFit/>
            </a:bodyPr>
            <a:lstStyle/>
            <a:p>
              <a:r>
                <a:rPr kumimoji="1" lang="ja-JP" altLang="en-US" sz="1600"/>
                <a:t>クリプトサイトの例</a:t>
              </a:r>
              <a:endParaRPr kumimoji="1" lang="en-US" altLang="ja-JP" sz="1600" dirty="0"/>
            </a:p>
            <a:p>
              <a:r>
                <a:rPr kumimoji="1" lang="en-US" altLang="ja-JP" sz="1600" dirty="0"/>
                <a:t>(</a:t>
              </a:r>
              <a:r>
                <a:rPr kumimoji="1" lang="ja-JP" altLang="en-US" sz="1600"/>
                <a:t>アポ構造：</a:t>
              </a:r>
              <a:r>
                <a:rPr kumimoji="1" lang="en-US" altLang="ja-JP" sz="1600" dirty="0"/>
                <a:t>2ZB1A,</a:t>
              </a:r>
              <a:r>
                <a:rPr kumimoji="1" lang="ja-JP" altLang="en-US" sz="1600"/>
                <a:t> ホロ構造：</a:t>
              </a:r>
              <a:r>
                <a:rPr kumimoji="1" lang="en-US" altLang="ja-JP" sz="1600" dirty="0"/>
                <a:t>2NPQA)</a:t>
              </a:r>
              <a:endParaRPr kumimoji="1" lang="ja-JP" altLang="en-US" sz="1600"/>
            </a:p>
          </p:txBody>
        </p:sp>
      </p:grpSp>
      <p:sp>
        <p:nvSpPr>
          <p:cNvPr id="21" name="正方形/長方形 20">
            <a:extLst>
              <a:ext uri="{FF2B5EF4-FFF2-40B4-BE49-F238E27FC236}">
                <a16:creationId xmlns:a16="http://schemas.microsoft.com/office/drawing/2014/main" id="{88C0402B-4FB8-0242-BDA4-53EA12F36FED}"/>
              </a:ext>
            </a:extLst>
          </p:cNvPr>
          <p:cNvSpPr/>
          <p:nvPr/>
        </p:nvSpPr>
        <p:spPr>
          <a:xfrm>
            <a:off x="0" y="1776107"/>
            <a:ext cx="4882357" cy="4207498"/>
          </a:xfrm>
          <a:prstGeom prst="rect">
            <a:avLst/>
          </a:prstGeom>
        </p:spPr>
        <p:txBody>
          <a:bodyPr wrap="square">
            <a:spAutoFit/>
          </a:bodyPr>
          <a:lstStyle/>
          <a:p>
            <a:pPr marL="285750" indent="-285750">
              <a:lnSpc>
                <a:spcPct val="150000"/>
              </a:lnSpc>
              <a:buFont typeface="Arial" panose="020B0604020202020204" pitchFamily="34" charset="0"/>
              <a:buChar char="•"/>
            </a:pPr>
            <a:r>
              <a:rPr kumimoji="1" lang="ja-JP" altLang="en-US" dirty="0"/>
              <a:t>近年</a:t>
            </a:r>
            <a:r>
              <a:rPr kumimoji="1" lang="ja-JP" altLang="en-US" b="1" dirty="0"/>
              <a:t>クリプトサイト</a:t>
            </a:r>
            <a:r>
              <a:rPr kumimoji="1" lang="ja-JP" altLang="en-US" dirty="0"/>
              <a:t>と</a:t>
            </a:r>
            <a:r>
              <a:rPr kumimoji="1" lang="ja-JP" altLang="en-US" dirty="0" err="1"/>
              <a:t>呼ばれる</a:t>
            </a:r>
            <a:r>
              <a:rPr kumimoji="1" lang="en-US" altLang="ja-JP" dirty="0"/>
              <a:t>,</a:t>
            </a:r>
            <a:r>
              <a:rPr kumimoji="1" lang="ja-JP" altLang="en-US" dirty="0"/>
              <a:t> 通常</a:t>
            </a:r>
            <a:r>
              <a:rPr kumimoji="1" lang="en-US" altLang="ja-JP" dirty="0"/>
              <a:t>(</a:t>
            </a:r>
            <a:r>
              <a:rPr kumimoji="1" lang="ja-JP" altLang="en-US" dirty="0"/>
              <a:t>アポ構造</a:t>
            </a:r>
            <a:r>
              <a:rPr kumimoji="1" lang="en-US" altLang="ja-JP" dirty="0"/>
              <a:t>)</a:t>
            </a:r>
            <a:r>
              <a:rPr kumimoji="1" lang="ja-JP" altLang="en-US" dirty="0" err="1"/>
              <a:t>は閉じて</a:t>
            </a:r>
            <a:r>
              <a:rPr kumimoji="1" lang="ja-JP" altLang="en-US" dirty="0"/>
              <a:t>いるが薬剤が結合したとき</a:t>
            </a:r>
            <a:r>
              <a:rPr kumimoji="1" lang="en-US" altLang="ja-JP" dirty="0"/>
              <a:t>(</a:t>
            </a:r>
            <a:r>
              <a:rPr kumimoji="1" lang="ja-JP" altLang="en-US" dirty="0"/>
              <a:t>ホロ構造</a:t>
            </a:r>
            <a:r>
              <a:rPr kumimoji="1" lang="en-US" altLang="ja-JP" dirty="0"/>
              <a:t>)</a:t>
            </a:r>
            <a:r>
              <a:rPr kumimoji="1" lang="ja-JP" altLang="en-US" dirty="0"/>
              <a:t>に形成される隠れたリガ ンド</a:t>
            </a:r>
            <a:r>
              <a:rPr kumimoji="1" lang="en-US" altLang="ja-JP" dirty="0"/>
              <a:t>(</a:t>
            </a:r>
            <a:r>
              <a:rPr kumimoji="1" lang="ja-JP" altLang="en-US" dirty="0"/>
              <a:t>薬剤</a:t>
            </a:r>
            <a:r>
              <a:rPr kumimoji="1" lang="en-US" altLang="ja-JP" dirty="0"/>
              <a:t>)</a:t>
            </a:r>
            <a:r>
              <a:rPr kumimoji="1" lang="ja-JP" altLang="en-US" dirty="0"/>
              <a:t>結合部位が存在することが知られ</a:t>
            </a:r>
            <a:r>
              <a:rPr kumimoji="1" lang="en-US" altLang="ja-JP" dirty="0"/>
              <a:t>,</a:t>
            </a:r>
            <a:r>
              <a:rPr kumimoji="1" lang="ja-JP" altLang="en-US" dirty="0"/>
              <a:t> 新たな創薬標的としての応用が期待されている</a:t>
            </a:r>
            <a:r>
              <a:rPr kumimoji="1" lang="en-US" altLang="ja-JP" dirty="0"/>
              <a:t>.</a:t>
            </a:r>
          </a:p>
          <a:p>
            <a:pPr marL="285750" indent="-285750">
              <a:lnSpc>
                <a:spcPct val="150000"/>
              </a:lnSpc>
              <a:buFont typeface="Arial" panose="020B0604020202020204" pitchFamily="34" charset="0"/>
              <a:buChar char="•"/>
            </a:pPr>
            <a:r>
              <a:rPr kumimoji="1" lang="ja-JP" altLang="en-US" dirty="0"/>
              <a:t>これ</a:t>
            </a:r>
            <a:r>
              <a:rPr kumimoji="1" lang="ja-JP" altLang="en-US" dirty="0" err="1"/>
              <a:t>まで</a:t>
            </a:r>
            <a:r>
              <a:rPr kumimoji="1" lang="ja-JP" altLang="en-US" dirty="0"/>
              <a:t>発見されているクリプトサイトの多くは、構造生物学解析によって決定されたリガン</a:t>
            </a:r>
            <a:r>
              <a:rPr kumimoji="1" lang="ja-JP" altLang="en-US" dirty="0" err="1"/>
              <a:t>ドと</a:t>
            </a:r>
            <a:r>
              <a:rPr kumimoji="1" lang="ja-JP" altLang="en-US" dirty="0"/>
              <a:t>標的タンパク質のホロ構造とアポ構造の比較によって、</a:t>
            </a:r>
            <a:r>
              <a:rPr kumimoji="1" lang="ja-JP" altLang="en-US" b="1" dirty="0"/>
              <a:t>偶然確認されるものが多い</a:t>
            </a:r>
            <a:r>
              <a:rPr kumimoji="1" lang="en-US" altLang="ja-JP" dirty="0"/>
              <a:t>.</a:t>
            </a:r>
            <a:endParaRPr lang="ja-JP" altLang="en-US" dirty="0"/>
          </a:p>
        </p:txBody>
      </p:sp>
      <p:sp>
        <p:nvSpPr>
          <p:cNvPr id="22" name="テキスト ボックス 21">
            <a:extLst>
              <a:ext uri="{FF2B5EF4-FFF2-40B4-BE49-F238E27FC236}">
                <a16:creationId xmlns:a16="http://schemas.microsoft.com/office/drawing/2014/main" id="{6D19C5AF-9BBC-6C4D-AB57-4374433337CA}"/>
              </a:ext>
            </a:extLst>
          </p:cNvPr>
          <p:cNvSpPr txBox="1"/>
          <p:nvPr/>
        </p:nvSpPr>
        <p:spPr>
          <a:xfrm>
            <a:off x="5037409" y="4090371"/>
            <a:ext cx="1307546" cy="584775"/>
          </a:xfrm>
          <a:prstGeom prst="rect">
            <a:avLst/>
          </a:prstGeom>
          <a:noFill/>
        </p:spPr>
        <p:txBody>
          <a:bodyPr wrap="square" rtlCol="0">
            <a:spAutoFit/>
          </a:bodyPr>
          <a:lstStyle/>
          <a:p>
            <a:r>
              <a:rPr kumimoji="1" lang="ja-JP" altLang="en-US" sz="1600"/>
              <a:t>ポケットが閉じている</a:t>
            </a:r>
            <a:endParaRPr kumimoji="1" lang="en-US" altLang="ja-JP" sz="1600" dirty="0"/>
          </a:p>
        </p:txBody>
      </p:sp>
      <p:sp>
        <p:nvSpPr>
          <p:cNvPr id="23" name="テキスト ボックス 22">
            <a:extLst>
              <a:ext uri="{FF2B5EF4-FFF2-40B4-BE49-F238E27FC236}">
                <a16:creationId xmlns:a16="http://schemas.microsoft.com/office/drawing/2014/main" id="{096412A3-1873-194D-9925-F5CF1E734026}"/>
              </a:ext>
            </a:extLst>
          </p:cNvPr>
          <p:cNvSpPr txBox="1"/>
          <p:nvPr/>
        </p:nvSpPr>
        <p:spPr>
          <a:xfrm>
            <a:off x="7055343" y="4115464"/>
            <a:ext cx="1474295" cy="584775"/>
          </a:xfrm>
          <a:prstGeom prst="rect">
            <a:avLst/>
          </a:prstGeom>
          <a:noFill/>
        </p:spPr>
        <p:txBody>
          <a:bodyPr wrap="square" rtlCol="0">
            <a:spAutoFit/>
          </a:bodyPr>
          <a:lstStyle/>
          <a:p>
            <a:r>
              <a:rPr kumimoji="1" lang="ja-JP" altLang="en-US" sz="1600"/>
              <a:t>ポケットが開く</a:t>
            </a:r>
            <a:endParaRPr kumimoji="1" lang="en-US" altLang="ja-JP" sz="1600" dirty="0"/>
          </a:p>
        </p:txBody>
      </p:sp>
    </p:spTree>
    <p:extLst>
      <p:ext uri="{BB962C8B-B14F-4D97-AF65-F5344CB8AC3E}">
        <p14:creationId xmlns:p14="http://schemas.microsoft.com/office/powerpoint/2010/main" val="2979109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D751B6-5B7C-EB48-91C9-7D8184771126}"/>
              </a:ext>
            </a:extLst>
          </p:cNvPr>
          <p:cNvSpPr>
            <a:spLocks noGrp="1"/>
          </p:cNvSpPr>
          <p:nvPr>
            <p:ph type="title"/>
          </p:nvPr>
        </p:nvSpPr>
        <p:spPr/>
        <p:txBody>
          <a:bodyPr/>
          <a:lstStyle/>
          <a:p>
            <a:r>
              <a:rPr kumimoji="1" lang="ja-JP" altLang="en-US"/>
              <a:t>背景</a:t>
            </a:r>
          </a:p>
        </p:txBody>
      </p:sp>
      <p:sp>
        <p:nvSpPr>
          <p:cNvPr id="22" name="正方形/長方形 21">
            <a:extLst>
              <a:ext uri="{FF2B5EF4-FFF2-40B4-BE49-F238E27FC236}">
                <a16:creationId xmlns:a16="http://schemas.microsoft.com/office/drawing/2014/main" id="{B8685F48-55F5-3542-A540-4B8C3771BE8E}"/>
              </a:ext>
            </a:extLst>
          </p:cNvPr>
          <p:cNvSpPr/>
          <p:nvPr/>
        </p:nvSpPr>
        <p:spPr>
          <a:xfrm>
            <a:off x="88060" y="1537646"/>
            <a:ext cx="5102938" cy="5632311"/>
          </a:xfrm>
          <a:prstGeom prst="rect">
            <a:avLst/>
          </a:prstGeom>
        </p:spPr>
        <p:txBody>
          <a:bodyPr wrap="square">
            <a:spAutoFit/>
          </a:bodyPr>
          <a:lstStyle/>
          <a:p>
            <a:pPr marL="285750" indent="-285750">
              <a:lnSpc>
                <a:spcPct val="150000"/>
              </a:lnSpc>
              <a:buFont typeface="Arial" panose="020B0604020202020204" pitchFamily="34" charset="0"/>
              <a:buChar char="•"/>
            </a:pPr>
            <a:r>
              <a:rPr kumimoji="1" lang="ja-JP" altLang="en-US"/>
              <a:t>クリプトサイトを有するタンパク質をアポ構造から予測することができれば</a:t>
            </a:r>
            <a:r>
              <a:rPr kumimoji="1" lang="en-US" altLang="ja-JP" dirty="0"/>
              <a:t>,</a:t>
            </a:r>
            <a:r>
              <a:rPr kumimoji="1" lang="ja-JP" altLang="en-US"/>
              <a:t> 新規標的タ ンパク質発見が可能になり</a:t>
            </a:r>
            <a:r>
              <a:rPr kumimoji="1" lang="en-US" altLang="ja-JP" dirty="0"/>
              <a:t>,</a:t>
            </a:r>
            <a:r>
              <a:rPr kumimoji="1" lang="ja-JP" altLang="en-US"/>
              <a:t> 新たな創薬研究の展開が期待される。</a:t>
            </a:r>
            <a:endParaRPr kumimoji="1" lang="en-US" altLang="ja-JP" dirty="0"/>
          </a:p>
          <a:p>
            <a:pPr marL="285750" indent="-285750">
              <a:lnSpc>
                <a:spcPct val="150000"/>
              </a:lnSpc>
              <a:buFont typeface="Arial" panose="020B0604020202020204" pitchFamily="34" charset="0"/>
              <a:buChar char="•"/>
            </a:pPr>
            <a:endParaRPr kumimoji="1" lang="en-US" altLang="ja-JP" dirty="0"/>
          </a:p>
          <a:p>
            <a:pPr marL="285750" indent="-285750">
              <a:lnSpc>
                <a:spcPct val="150000"/>
              </a:lnSpc>
              <a:buFont typeface="Arial" panose="020B0604020202020204" pitchFamily="34" charset="0"/>
              <a:buChar char="•"/>
            </a:pPr>
            <a:r>
              <a:rPr kumimoji="1" lang="ja-JP" altLang="en-US"/>
              <a:t>現在</a:t>
            </a:r>
            <a:r>
              <a:rPr kumimoji="1" lang="en-US" altLang="ja-JP" dirty="0"/>
              <a:t>,</a:t>
            </a:r>
            <a:r>
              <a:rPr kumimoji="1" lang="ja-JP" altLang="en-US"/>
              <a:t> クリプトサイトを誘導する特徴的なフラグメント分子を共溶媒した実験や分子動力学シミュレーションなどにより</a:t>
            </a:r>
            <a:r>
              <a:rPr kumimoji="1" lang="en-US" altLang="ja-JP" dirty="0"/>
              <a:t>,</a:t>
            </a:r>
            <a:r>
              <a:rPr kumimoji="1" lang="ja-JP" altLang="en-US"/>
              <a:t> クリプトサイトを予測する手法の開発への取り組みがなされているが</a:t>
            </a:r>
            <a:r>
              <a:rPr kumimoji="1" lang="en-US" altLang="ja-JP" dirty="0"/>
              <a:t>,</a:t>
            </a:r>
            <a:r>
              <a:rPr kumimoji="1" lang="ja-JP" altLang="en-US"/>
              <a:t> フラグメ ント分子の汎用性や大規模なシミュレーション時間を要するなど課題が多い</a:t>
            </a:r>
            <a:r>
              <a:rPr kumimoji="1" lang="en-US" altLang="ja-JP" dirty="0"/>
              <a:t>.</a:t>
            </a:r>
            <a:endParaRPr lang="ja-JP" altLang="en-US"/>
          </a:p>
          <a:p>
            <a:pPr marL="285750" indent="-285750">
              <a:buFont typeface="Arial" panose="020B0604020202020204" pitchFamily="34" charset="0"/>
              <a:buChar char="•"/>
            </a:pPr>
            <a:endParaRPr kumimoji="1" lang="en-US" altLang="ja-JP" dirty="0"/>
          </a:p>
          <a:p>
            <a:pPr marL="285750" indent="-285750">
              <a:buFont typeface="Arial" panose="020B0604020202020204" pitchFamily="34" charset="0"/>
              <a:buChar char="•"/>
            </a:pPr>
            <a:endParaRPr kumimoji="1" lang="en-US" altLang="ja-JP" dirty="0"/>
          </a:p>
        </p:txBody>
      </p:sp>
      <p:grpSp>
        <p:nvGrpSpPr>
          <p:cNvPr id="23" name="グループ化 22">
            <a:extLst>
              <a:ext uri="{FF2B5EF4-FFF2-40B4-BE49-F238E27FC236}">
                <a16:creationId xmlns:a16="http://schemas.microsoft.com/office/drawing/2014/main" id="{A697339D-E7C9-E34D-8E68-07F8EE1ABF04}"/>
              </a:ext>
            </a:extLst>
          </p:cNvPr>
          <p:cNvGrpSpPr/>
          <p:nvPr/>
        </p:nvGrpSpPr>
        <p:grpSpPr>
          <a:xfrm>
            <a:off x="5109559" y="1842281"/>
            <a:ext cx="3647842" cy="4640932"/>
            <a:chOff x="2792572" y="1034452"/>
            <a:chExt cx="6499885" cy="7483690"/>
          </a:xfrm>
        </p:grpSpPr>
        <p:grpSp>
          <p:nvGrpSpPr>
            <p:cNvPr id="24" name="グループ化 23">
              <a:extLst>
                <a:ext uri="{FF2B5EF4-FFF2-40B4-BE49-F238E27FC236}">
                  <a16:creationId xmlns:a16="http://schemas.microsoft.com/office/drawing/2014/main" id="{4158931F-846F-D64E-8BD5-0585D2306C48}"/>
                </a:ext>
              </a:extLst>
            </p:cNvPr>
            <p:cNvGrpSpPr/>
            <p:nvPr/>
          </p:nvGrpSpPr>
          <p:grpSpPr>
            <a:xfrm>
              <a:off x="2792572" y="1034452"/>
              <a:ext cx="5895888" cy="6599378"/>
              <a:chOff x="1517219" y="1402314"/>
              <a:chExt cx="5895888" cy="6599378"/>
            </a:xfrm>
          </p:grpSpPr>
          <p:pic>
            <p:nvPicPr>
              <p:cNvPr id="26" name="図 25">
                <a:extLst>
                  <a:ext uri="{FF2B5EF4-FFF2-40B4-BE49-F238E27FC236}">
                    <a16:creationId xmlns:a16="http://schemas.microsoft.com/office/drawing/2014/main" id="{CDC28A68-32A2-CB4B-AEDC-13B9B88B9878}"/>
                  </a:ext>
                </a:extLst>
              </p:cNvPr>
              <p:cNvPicPr>
                <a:picLocks noChangeAspect="1"/>
              </p:cNvPicPr>
              <p:nvPr/>
            </p:nvPicPr>
            <p:blipFill>
              <a:blip r:embed="rId3"/>
              <a:stretch>
                <a:fillRect/>
              </a:stretch>
            </p:blipFill>
            <p:spPr>
              <a:xfrm>
                <a:off x="2826998" y="5485921"/>
                <a:ext cx="3972960" cy="2515771"/>
              </a:xfrm>
              <a:prstGeom prst="rect">
                <a:avLst/>
              </a:prstGeom>
            </p:spPr>
          </p:pic>
          <p:sp>
            <p:nvSpPr>
              <p:cNvPr id="27" name="フレーム 26">
                <a:extLst>
                  <a:ext uri="{FF2B5EF4-FFF2-40B4-BE49-F238E27FC236}">
                    <a16:creationId xmlns:a16="http://schemas.microsoft.com/office/drawing/2014/main" id="{99C14807-9150-1741-BD5B-5A30C740BE79}"/>
                  </a:ext>
                </a:extLst>
              </p:cNvPr>
              <p:cNvSpPr/>
              <p:nvPr/>
            </p:nvSpPr>
            <p:spPr>
              <a:xfrm>
                <a:off x="3421886" y="5943918"/>
                <a:ext cx="1032577" cy="1518998"/>
              </a:xfrm>
              <a:prstGeom prst="frame">
                <a:avLst>
                  <a:gd name="adj1" fmla="val 2906"/>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pic>
            <p:nvPicPr>
              <p:cNvPr id="28" name="図 27" descr="屋内, おもちゃ, プラスチック, テーブル が含まれている画像&#10;&#10;自動的に生成された説明">
                <a:extLst>
                  <a:ext uri="{FF2B5EF4-FFF2-40B4-BE49-F238E27FC236}">
                    <a16:creationId xmlns:a16="http://schemas.microsoft.com/office/drawing/2014/main" id="{21D49131-B400-6B4A-BD53-A48A4803F891}"/>
                  </a:ext>
                </a:extLst>
              </p:cNvPr>
              <p:cNvPicPr>
                <a:picLocks noChangeAspect="1"/>
              </p:cNvPicPr>
              <p:nvPr/>
            </p:nvPicPr>
            <p:blipFill>
              <a:blip r:embed="rId4"/>
              <a:stretch>
                <a:fillRect/>
              </a:stretch>
            </p:blipFill>
            <p:spPr>
              <a:xfrm>
                <a:off x="1517219" y="2031960"/>
                <a:ext cx="2426641" cy="2943794"/>
              </a:xfrm>
              <a:prstGeom prst="rect">
                <a:avLst/>
              </a:prstGeom>
            </p:spPr>
          </p:pic>
          <p:pic>
            <p:nvPicPr>
              <p:cNvPr id="29" name="図 28" descr="誕生日, ケーキ が含まれている画像&#10;&#10;自動的に生成された説明">
                <a:extLst>
                  <a:ext uri="{FF2B5EF4-FFF2-40B4-BE49-F238E27FC236}">
                    <a16:creationId xmlns:a16="http://schemas.microsoft.com/office/drawing/2014/main" id="{B102554A-EE9D-5449-9F12-316036442248}"/>
                  </a:ext>
                </a:extLst>
              </p:cNvPr>
              <p:cNvPicPr>
                <a:picLocks noChangeAspect="1"/>
              </p:cNvPicPr>
              <p:nvPr/>
            </p:nvPicPr>
            <p:blipFill>
              <a:blip r:embed="rId5"/>
              <a:stretch>
                <a:fillRect/>
              </a:stretch>
            </p:blipFill>
            <p:spPr>
              <a:xfrm>
                <a:off x="5066444" y="2062926"/>
                <a:ext cx="2346662" cy="2996793"/>
              </a:xfrm>
              <a:prstGeom prst="rect">
                <a:avLst/>
              </a:prstGeom>
            </p:spPr>
          </p:pic>
          <p:sp>
            <p:nvSpPr>
              <p:cNvPr id="30" name="テキスト ボックス 29">
                <a:extLst>
                  <a:ext uri="{FF2B5EF4-FFF2-40B4-BE49-F238E27FC236}">
                    <a16:creationId xmlns:a16="http://schemas.microsoft.com/office/drawing/2014/main" id="{170F238D-7FA3-1645-BC18-B151CEF6722B}"/>
                  </a:ext>
                </a:extLst>
              </p:cNvPr>
              <p:cNvSpPr txBox="1"/>
              <p:nvPr/>
            </p:nvSpPr>
            <p:spPr>
              <a:xfrm>
                <a:off x="5438831" y="1460679"/>
                <a:ext cx="1974276" cy="595563"/>
              </a:xfrm>
              <a:prstGeom prst="rect">
                <a:avLst/>
              </a:prstGeom>
              <a:noFill/>
            </p:spPr>
            <p:txBody>
              <a:bodyPr wrap="none" rtlCol="0">
                <a:spAutoFit/>
              </a:bodyPr>
              <a:lstStyle/>
              <a:p>
                <a:r>
                  <a:rPr lang="ja-JP" altLang="en-US"/>
                  <a:t>ホロ構造</a:t>
                </a:r>
                <a:endParaRPr kumimoji="1" lang="ja-JP" altLang="en-US"/>
              </a:p>
            </p:txBody>
          </p:sp>
          <p:sp>
            <p:nvSpPr>
              <p:cNvPr id="31" name="テキスト ボックス 30">
                <a:extLst>
                  <a:ext uri="{FF2B5EF4-FFF2-40B4-BE49-F238E27FC236}">
                    <a16:creationId xmlns:a16="http://schemas.microsoft.com/office/drawing/2014/main" id="{7FB1F077-0F66-BC41-B9AA-71F5E3BC26C4}"/>
                  </a:ext>
                </a:extLst>
              </p:cNvPr>
              <p:cNvSpPr txBox="1"/>
              <p:nvPr/>
            </p:nvSpPr>
            <p:spPr>
              <a:xfrm>
                <a:off x="1688483" y="1402314"/>
                <a:ext cx="1974276" cy="595563"/>
              </a:xfrm>
              <a:prstGeom prst="rect">
                <a:avLst/>
              </a:prstGeom>
              <a:noFill/>
            </p:spPr>
            <p:txBody>
              <a:bodyPr wrap="none" rtlCol="0">
                <a:spAutoFit/>
              </a:bodyPr>
              <a:lstStyle/>
              <a:p>
                <a:r>
                  <a:rPr lang="ja-JP" altLang="en-US"/>
                  <a:t>アポ構造</a:t>
                </a:r>
                <a:endParaRPr kumimoji="1" lang="ja-JP" altLang="en-US"/>
              </a:p>
            </p:txBody>
          </p:sp>
        </p:grpSp>
        <p:sp>
          <p:nvSpPr>
            <p:cNvPr id="25" name="テキスト ボックス 24">
              <a:extLst>
                <a:ext uri="{FF2B5EF4-FFF2-40B4-BE49-F238E27FC236}">
                  <a16:creationId xmlns:a16="http://schemas.microsoft.com/office/drawing/2014/main" id="{CC8EE503-A715-D444-A5E1-48D50A5FE3BB}"/>
                </a:ext>
              </a:extLst>
            </p:cNvPr>
            <p:cNvSpPr txBox="1"/>
            <p:nvPr/>
          </p:nvSpPr>
          <p:spPr>
            <a:xfrm>
              <a:off x="2885203" y="7575169"/>
              <a:ext cx="6407254" cy="942973"/>
            </a:xfrm>
            <a:prstGeom prst="rect">
              <a:avLst/>
            </a:prstGeom>
            <a:noFill/>
          </p:spPr>
          <p:txBody>
            <a:bodyPr wrap="none" rtlCol="0">
              <a:spAutoFit/>
            </a:bodyPr>
            <a:lstStyle/>
            <a:p>
              <a:r>
                <a:rPr kumimoji="1" lang="ja-JP" altLang="en-US" sz="1600"/>
                <a:t>クリプトサイトの例</a:t>
              </a:r>
              <a:endParaRPr kumimoji="1" lang="en-US" altLang="ja-JP" sz="1600" dirty="0"/>
            </a:p>
            <a:p>
              <a:r>
                <a:rPr kumimoji="1" lang="en-US" altLang="ja-JP" sz="1600" dirty="0"/>
                <a:t>(</a:t>
              </a:r>
              <a:r>
                <a:rPr kumimoji="1" lang="ja-JP" altLang="en-US" sz="1600"/>
                <a:t>アポ構造：</a:t>
              </a:r>
              <a:r>
                <a:rPr kumimoji="1" lang="en-US" altLang="ja-JP" sz="1600" dirty="0"/>
                <a:t>2ZB1A,</a:t>
              </a:r>
              <a:r>
                <a:rPr kumimoji="1" lang="ja-JP" altLang="en-US" sz="1600"/>
                <a:t> ホロ構造：</a:t>
              </a:r>
              <a:r>
                <a:rPr kumimoji="1" lang="en-US" altLang="ja-JP" sz="1600" dirty="0"/>
                <a:t>2NPQA)</a:t>
              </a:r>
              <a:endParaRPr kumimoji="1" lang="ja-JP" altLang="en-US" sz="1600"/>
            </a:p>
          </p:txBody>
        </p:sp>
      </p:grpSp>
      <p:sp>
        <p:nvSpPr>
          <p:cNvPr id="32" name="テキスト ボックス 31">
            <a:extLst>
              <a:ext uri="{FF2B5EF4-FFF2-40B4-BE49-F238E27FC236}">
                <a16:creationId xmlns:a16="http://schemas.microsoft.com/office/drawing/2014/main" id="{DDD5FD07-9E1A-9D40-A1D1-8076EF2666F9}"/>
              </a:ext>
            </a:extLst>
          </p:cNvPr>
          <p:cNvSpPr txBox="1"/>
          <p:nvPr/>
        </p:nvSpPr>
        <p:spPr>
          <a:xfrm>
            <a:off x="5037409" y="4090371"/>
            <a:ext cx="1307546" cy="584775"/>
          </a:xfrm>
          <a:prstGeom prst="rect">
            <a:avLst/>
          </a:prstGeom>
          <a:noFill/>
        </p:spPr>
        <p:txBody>
          <a:bodyPr wrap="square" rtlCol="0">
            <a:spAutoFit/>
          </a:bodyPr>
          <a:lstStyle/>
          <a:p>
            <a:r>
              <a:rPr kumimoji="1" lang="ja-JP" altLang="en-US" sz="1600"/>
              <a:t>ポケットが閉じている</a:t>
            </a:r>
            <a:endParaRPr kumimoji="1" lang="en-US" altLang="ja-JP" sz="1600" dirty="0"/>
          </a:p>
        </p:txBody>
      </p:sp>
      <p:sp>
        <p:nvSpPr>
          <p:cNvPr id="33" name="テキスト ボックス 32">
            <a:extLst>
              <a:ext uri="{FF2B5EF4-FFF2-40B4-BE49-F238E27FC236}">
                <a16:creationId xmlns:a16="http://schemas.microsoft.com/office/drawing/2014/main" id="{59A088DE-A174-6048-8AB6-E4A06A311E1F}"/>
              </a:ext>
            </a:extLst>
          </p:cNvPr>
          <p:cNvSpPr txBox="1"/>
          <p:nvPr/>
        </p:nvSpPr>
        <p:spPr>
          <a:xfrm>
            <a:off x="7055343" y="4115464"/>
            <a:ext cx="1474295" cy="584775"/>
          </a:xfrm>
          <a:prstGeom prst="rect">
            <a:avLst/>
          </a:prstGeom>
          <a:noFill/>
        </p:spPr>
        <p:txBody>
          <a:bodyPr wrap="square" rtlCol="0">
            <a:spAutoFit/>
          </a:bodyPr>
          <a:lstStyle/>
          <a:p>
            <a:r>
              <a:rPr kumimoji="1" lang="ja-JP" altLang="en-US" sz="1600"/>
              <a:t>ポケットが開く</a:t>
            </a:r>
            <a:endParaRPr kumimoji="1" lang="en-US" altLang="ja-JP" sz="1600" dirty="0"/>
          </a:p>
        </p:txBody>
      </p:sp>
    </p:spTree>
    <p:extLst>
      <p:ext uri="{BB962C8B-B14F-4D97-AF65-F5344CB8AC3E}">
        <p14:creationId xmlns:p14="http://schemas.microsoft.com/office/powerpoint/2010/main" val="1039364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823B9-E353-6E44-9FB2-EF6E809EA2D5}"/>
              </a:ext>
            </a:extLst>
          </p:cNvPr>
          <p:cNvSpPr>
            <a:spLocks noGrp="1"/>
          </p:cNvSpPr>
          <p:nvPr>
            <p:ph type="title"/>
          </p:nvPr>
        </p:nvSpPr>
        <p:spPr/>
        <p:txBody>
          <a:bodyPr/>
          <a:lstStyle/>
          <a:p>
            <a:r>
              <a:rPr kumimoji="1" lang="ja-JP" altLang="en-US"/>
              <a:t>研究目的</a:t>
            </a:r>
          </a:p>
        </p:txBody>
      </p:sp>
      <p:sp>
        <p:nvSpPr>
          <p:cNvPr id="3" name="正方形/長方形 2">
            <a:extLst>
              <a:ext uri="{FF2B5EF4-FFF2-40B4-BE49-F238E27FC236}">
                <a16:creationId xmlns:a16="http://schemas.microsoft.com/office/drawing/2014/main" id="{6E7D617E-24DF-0049-B4D2-C48E1AEB0BCC}"/>
              </a:ext>
            </a:extLst>
          </p:cNvPr>
          <p:cNvSpPr/>
          <p:nvPr/>
        </p:nvSpPr>
        <p:spPr>
          <a:xfrm>
            <a:off x="339213" y="2100071"/>
            <a:ext cx="8176137" cy="1200329"/>
          </a:xfrm>
          <a:prstGeom prst="rect">
            <a:avLst/>
          </a:prstGeom>
        </p:spPr>
        <p:txBody>
          <a:bodyPr wrap="square">
            <a:spAutoFit/>
          </a:bodyPr>
          <a:lstStyle/>
          <a:p>
            <a:pPr marL="285750" indent="-285750">
              <a:buFont typeface="Arial" panose="020B0604020202020204" pitchFamily="34" charset="0"/>
              <a:buChar char="•"/>
            </a:pPr>
            <a:r>
              <a:rPr lang="ja-JP" altLang="en-US">
                <a:latin typeface="YuMincho"/>
              </a:rPr>
              <a:t>アポ構造のタンパク質構造を入力として</a:t>
            </a:r>
            <a:r>
              <a:rPr lang="en-US" altLang="ja-JP" dirty="0">
                <a:latin typeface="YuMincho"/>
              </a:rPr>
              <a:t>,</a:t>
            </a:r>
            <a:r>
              <a:rPr lang="ja-JP" altLang="en-US">
                <a:latin typeface="YuMincho"/>
              </a:rPr>
              <a:t> クリプトサイトの有無を分類する機械学習モデルを作成する。</a:t>
            </a:r>
            <a:endParaRPr lang="en-US" altLang="ja-JP" dirty="0">
              <a:latin typeface="YuMincho"/>
            </a:endParaRPr>
          </a:p>
          <a:p>
            <a:endParaRPr lang="en-US" altLang="ja-JP" dirty="0">
              <a:latin typeface="YuMincho"/>
            </a:endParaRPr>
          </a:p>
          <a:p>
            <a:pPr marL="285750" indent="-285750">
              <a:buFont typeface="Arial" panose="020B0604020202020204" pitchFamily="34" charset="0"/>
              <a:buChar char="•"/>
            </a:pPr>
            <a:r>
              <a:rPr lang="ja-JP" altLang="en-US">
                <a:latin typeface="YuMincho"/>
              </a:rPr>
              <a:t>生成した機械学習モデルからクリプトサイト の因子評価を試みる</a:t>
            </a:r>
            <a:r>
              <a:rPr lang="en-US" altLang="ja-JP" dirty="0">
                <a:latin typeface="YuMincho"/>
              </a:rPr>
              <a:t>.</a:t>
            </a:r>
            <a:r>
              <a:rPr lang="ja-JP" altLang="en-US">
                <a:latin typeface="YuMincho"/>
              </a:rPr>
              <a:t> </a:t>
            </a:r>
            <a:endParaRPr lang="ja-JP" altLang="en-US"/>
          </a:p>
        </p:txBody>
      </p:sp>
    </p:spTree>
    <p:extLst>
      <p:ext uri="{BB962C8B-B14F-4D97-AF65-F5344CB8AC3E}">
        <p14:creationId xmlns:p14="http://schemas.microsoft.com/office/powerpoint/2010/main" val="873887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D4D30F-347C-124A-AF73-3330F347E8BE}"/>
              </a:ext>
            </a:extLst>
          </p:cNvPr>
          <p:cNvSpPr>
            <a:spLocks noGrp="1"/>
          </p:cNvSpPr>
          <p:nvPr>
            <p:ph type="title"/>
          </p:nvPr>
        </p:nvSpPr>
        <p:spPr/>
        <p:txBody>
          <a:bodyPr/>
          <a:lstStyle/>
          <a:p>
            <a:r>
              <a:rPr lang="ja-JP" altLang="en-US"/>
              <a:t>構築パイプライン </a:t>
            </a:r>
            <a:endParaRPr kumimoji="1" lang="ja-JP" altLang="en-US"/>
          </a:p>
        </p:txBody>
      </p:sp>
      <p:cxnSp>
        <p:nvCxnSpPr>
          <p:cNvPr id="5" name="直線矢印コネクタ 4">
            <a:extLst>
              <a:ext uri="{FF2B5EF4-FFF2-40B4-BE49-F238E27FC236}">
                <a16:creationId xmlns:a16="http://schemas.microsoft.com/office/drawing/2014/main" id="{4DC3378B-7A29-9943-B2DA-16086642F004}"/>
              </a:ext>
            </a:extLst>
          </p:cNvPr>
          <p:cNvCxnSpPr>
            <a:cxnSpLocks/>
          </p:cNvCxnSpPr>
          <p:nvPr/>
        </p:nvCxnSpPr>
        <p:spPr>
          <a:xfrm>
            <a:off x="2098184" y="2112702"/>
            <a:ext cx="425188" cy="0"/>
          </a:xfrm>
          <a:prstGeom prst="straightConnector1">
            <a:avLst/>
          </a:prstGeom>
          <a:ln w="38100">
            <a:solidFill>
              <a:srgbClr val="0B0B03"/>
            </a:solidFill>
            <a:tailEnd type="triangle"/>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BFA33057-D444-B54B-999E-A1EC14E9D91F}"/>
              </a:ext>
            </a:extLst>
          </p:cNvPr>
          <p:cNvSpPr txBox="1"/>
          <p:nvPr/>
        </p:nvSpPr>
        <p:spPr>
          <a:xfrm>
            <a:off x="2584793" y="1735748"/>
            <a:ext cx="2029723" cy="707886"/>
          </a:xfrm>
          <a:prstGeom prst="rect">
            <a:avLst/>
          </a:prstGeom>
          <a:noFill/>
          <a:ln>
            <a:solidFill>
              <a:srgbClr val="0B0B03"/>
            </a:solidFill>
          </a:ln>
        </p:spPr>
        <p:txBody>
          <a:bodyPr wrap="none" rtlCol="0">
            <a:spAutoFit/>
          </a:bodyPr>
          <a:lstStyle/>
          <a:p>
            <a:r>
              <a:rPr kumimoji="1" lang="en-US" altLang="ja-JP" sz="2000" dirty="0" err="1"/>
              <a:t>Fpocket</a:t>
            </a:r>
            <a:r>
              <a:rPr kumimoji="1" lang="ja-JP" altLang="en-US" sz="2000"/>
              <a:t>を用いて</a:t>
            </a:r>
            <a:endParaRPr kumimoji="1" lang="en-US" altLang="ja-JP" sz="2000" dirty="0"/>
          </a:p>
          <a:p>
            <a:r>
              <a:rPr kumimoji="1" lang="ja-JP" altLang="en-US" sz="2000"/>
              <a:t>特徴量作成</a:t>
            </a:r>
          </a:p>
        </p:txBody>
      </p:sp>
      <p:sp>
        <p:nvSpPr>
          <p:cNvPr id="9" name="テキスト ボックス 8">
            <a:extLst>
              <a:ext uri="{FF2B5EF4-FFF2-40B4-BE49-F238E27FC236}">
                <a16:creationId xmlns:a16="http://schemas.microsoft.com/office/drawing/2014/main" id="{9B03DE51-3A51-F645-8DF9-8324653CFD07}"/>
              </a:ext>
            </a:extLst>
          </p:cNvPr>
          <p:cNvSpPr txBox="1"/>
          <p:nvPr/>
        </p:nvSpPr>
        <p:spPr>
          <a:xfrm>
            <a:off x="26504" y="1735748"/>
            <a:ext cx="1978244" cy="707886"/>
          </a:xfrm>
          <a:prstGeom prst="rect">
            <a:avLst/>
          </a:prstGeom>
          <a:noFill/>
          <a:ln>
            <a:solidFill>
              <a:srgbClr val="0B0B03"/>
            </a:solidFill>
          </a:ln>
        </p:spPr>
        <p:txBody>
          <a:bodyPr wrap="square" rtlCol="0">
            <a:spAutoFit/>
          </a:bodyPr>
          <a:lstStyle/>
          <a:p>
            <a:r>
              <a:rPr kumimoji="1" lang="ja-JP" altLang="en-US" sz="2000"/>
              <a:t>アポ構造データ</a:t>
            </a:r>
            <a:endParaRPr kumimoji="1" lang="en-US" altLang="ja-JP" sz="2000" dirty="0"/>
          </a:p>
          <a:p>
            <a:r>
              <a:rPr kumimoji="1" lang="ja-JP" altLang="en-US" sz="2000"/>
              <a:t>セット作成</a:t>
            </a:r>
          </a:p>
        </p:txBody>
      </p:sp>
      <p:cxnSp>
        <p:nvCxnSpPr>
          <p:cNvPr id="10" name="直線矢印コネクタ 9">
            <a:extLst>
              <a:ext uri="{FF2B5EF4-FFF2-40B4-BE49-F238E27FC236}">
                <a16:creationId xmlns:a16="http://schemas.microsoft.com/office/drawing/2014/main" id="{15B53A4A-9B78-A240-9D3F-CC1AE4C58EA3}"/>
              </a:ext>
            </a:extLst>
          </p:cNvPr>
          <p:cNvCxnSpPr>
            <a:cxnSpLocks/>
          </p:cNvCxnSpPr>
          <p:nvPr/>
        </p:nvCxnSpPr>
        <p:spPr>
          <a:xfrm>
            <a:off x="4651512" y="2112702"/>
            <a:ext cx="430310" cy="0"/>
          </a:xfrm>
          <a:prstGeom prst="straightConnector1">
            <a:avLst/>
          </a:prstGeom>
          <a:ln w="38100">
            <a:solidFill>
              <a:srgbClr val="0B0B03"/>
            </a:solidFill>
            <a:tailEnd type="triangle"/>
          </a:ln>
        </p:spPr>
        <p:style>
          <a:lnRef idx="1">
            <a:schemeClr val="accent1"/>
          </a:lnRef>
          <a:fillRef idx="0">
            <a:schemeClr val="accent1"/>
          </a:fillRef>
          <a:effectRef idx="0">
            <a:schemeClr val="accent1"/>
          </a:effectRef>
          <a:fontRef idx="minor">
            <a:schemeClr val="tx1"/>
          </a:fontRef>
        </p:style>
      </p:cxnSp>
      <p:sp>
        <p:nvSpPr>
          <p:cNvPr id="11" name="テキスト ボックス 10">
            <a:extLst>
              <a:ext uri="{FF2B5EF4-FFF2-40B4-BE49-F238E27FC236}">
                <a16:creationId xmlns:a16="http://schemas.microsoft.com/office/drawing/2014/main" id="{102A7E5B-8BCE-784E-ADB3-7A8689AB1D50}"/>
              </a:ext>
            </a:extLst>
          </p:cNvPr>
          <p:cNvSpPr txBox="1"/>
          <p:nvPr/>
        </p:nvSpPr>
        <p:spPr>
          <a:xfrm>
            <a:off x="5148754" y="1928036"/>
            <a:ext cx="1210588" cy="400110"/>
          </a:xfrm>
          <a:prstGeom prst="rect">
            <a:avLst/>
          </a:prstGeom>
          <a:noFill/>
          <a:ln>
            <a:solidFill>
              <a:srgbClr val="0B0B03"/>
            </a:solidFill>
          </a:ln>
        </p:spPr>
        <p:txBody>
          <a:bodyPr wrap="none" rtlCol="0">
            <a:spAutoFit/>
          </a:bodyPr>
          <a:lstStyle/>
          <a:p>
            <a:r>
              <a:rPr kumimoji="1" lang="ja-JP" altLang="en-US" sz="2000"/>
              <a:t>機械学習</a:t>
            </a:r>
          </a:p>
        </p:txBody>
      </p:sp>
      <p:cxnSp>
        <p:nvCxnSpPr>
          <p:cNvPr id="12" name="直線矢印コネクタ 11">
            <a:extLst>
              <a:ext uri="{FF2B5EF4-FFF2-40B4-BE49-F238E27FC236}">
                <a16:creationId xmlns:a16="http://schemas.microsoft.com/office/drawing/2014/main" id="{492B0A32-02F9-4843-B186-E55C211421F7}"/>
              </a:ext>
            </a:extLst>
          </p:cNvPr>
          <p:cNvCxnSpPr>
            <a:cxnSpLocks/>
          </p:cNvCxnSpPr>
          <p:nvPr/>
        </p:nvCxnSpPr>
        <p:spPr>
          <a:xfrm>
            <a:off x="6414052" y="2112702"/>
            <a:ext cx="364212" cy="0"/>
          </a:xfrm>
          <a:prstGeom prst="straightConnector1">
            <a:avLst/>
          </a:prstGeom>
          <a:ln w="38100">
            <a:solidFill>
              <a:srgbClr val="0B0B03"/>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108C99DD-512E-9C47-9E64-701A829D1501}"/>
              </a:ext>
            </a:extLst>
          </p:cNvPr>
          <p:cNvSpPr txBox="1"/>
          <p:nvPr/>
        </p:nvSpPr>
        <p:spPr>
          <a:xfrm>
            <a:off x="6866966" y="1748742"/>
            <a:ext cx="2236510" cy="707886"/>
          </a:xfrm>
          <a:prstGeom prst="rect">
            <a:avLst/>
          </a:prstGeom>
          <a:noFill/>
          <a:ln>
            <a:solidFill>
              <a:srgbClr val="0B0B03"/>
            </a:solidFill>
          </a:ln>
        </p:spPr>
        <p:txBody>
          <a:bodyPr wrap="none" rtlCol="0">
            <a:spAutoFit/>
          </a:bodyPr>
          <a:lstStyle/>
          <a:p>
            <a:r>
              <a:rPr kumimoji="1" lang="ja-JP" altLang="en-US" sz="2000"/>
              <a:t>クリプトサイトの</a:t>
            </a:r>
            <a:endParaRPr kumimoji="1" lang="en-US" altLang="ja-JP" sz="2000" dirty="0"/>
          </a:p>
          <a:p>
            <a:r>
              <a:rPr kumimoji="1" lang="ja-JP" altLang="en-US" sz="2000"/>
              <a:t>有無を分類</a:t>
            </a:r>
          </a:p>
        </p:txBody>
      </p:sp>
      <p:sp>
        <p:nvSpPr>
          <p:cNvPr id="17" name="正方形/長方形 16">
            <a:extLst>
              <a:ext uri="{FF2B5EF4-FFF2-40B4-BE49-F238E27FC236}">
                <a16:creationId xmlns:a16="http://schemas.microsoft.com/office/drawing/2014/main" id="{364CC995-3EC9-F044-8D8C-4EF0C7607271}"/>
              </a:ext>
            </a:extLst>
          </p:cNvPr>
          <p:cNvSpPr/>
          <p:nvPr/>
        </p:nvSpPr>
        <p:spPr>
          <a:xfrm>
            <a:off x="13252" y="2534715"/>
            <a:ext cx="9329530" cy="4203138"/>
          </a:xfrm>
          <a:prstGeom prst="rect">
            <a:avLst/>
          </a:prstGeom>
        </p:spPr>
        <p:txBody>
          <a:bodyPr wrap="square">
            <a:spAutoFit/>
          </a:bodyPr>
          <a:lstStyle/>
          <a:p>
            <a:pPr>
              <a:lnSpc>
                <a:spcPct val="150000"/>
              </a:lnSpc>
            </a:pPr>
            <a:r>
              <a:rPr kumimoji="1" lang="en-US" altLang="ja-JP" sz="2000" dirty="0"/>
              <a:t>1.</a:t>
            </a:r>
            <a:r>
              <a:rPr kumimoji="1" lang="ja-JP" altLang="en-US" sz="2000"/>
              <a:t> クリプトサイトを持つアポのデータセットを先行研究論文に従い構築</a:t>
            </a:r>
            <a:r>
              <a:rPr kumimoji="1" lang="en-US" altLang="ja-JP" sz="2000" dirty="0"/>
              <a:t>.</a:t>
            </a:r>
            <a:r>
              <a:rPr kumimoji="1" lang="ja-JP" altLang="en-US" sz="2000"/>
              <a:t> </a:t>
            </a:r>
          </a:p>
          <a:p>
            <a:pPr>
              <a:lnSpc>
                <a:spcPct val="150000"/>
              </a:lnSpc>
            </a:pPr>
            <a:r>
              <a:rPr kumimoji="1" lang="en-US" altLang="ja-JP" sz="2000" dirty="0"/>
              <a:t>2.</a:t>
            </a:r>
            <a:r>
              <a:rPr kumimoji="1" lang="ja-JP" altLang="en-US" sz="2000"/>
              <a:t> タンパク質表面上のポケット検出ソフトウェア</a:t>
            </a:r>
            <a:r>
              <a:rPr kumimoji="1" lang="en" altLang="ja-JP" sz="2000" dirty="0" err="1"/>
              <a:t>Fpocket</a:t>
            </a:r>
            <a:r>
              <a:rPr kumimoji="1" lang="ja-JP" altLang="en-US" sz="2000"/>
              <a:t>を用い</a:t>
            </a:r>
            <a:r>
              <a:rPr kumimoji="1" lang="en-US" altLang="ja-JP" sz="2000" dirty="0"/>
              <a:t>1.</a:t>
            </a:r>
            <a:r>
              <a:rPr kumimoji="1" lang="ja-JP" altLang="en-US" sz="2000"/>
              <a:t> のデータセッ</a:t>
            </a:r>
            <a:endParaRPr kumimoji="1" lang="en-US" altLang="ja-JP" sz="2000" dirty="0"/>
          </a:p>
          <a:p>
            <a:pPr>
              <a:lnSpc>
                <a:spcPct val="150000"/>
              </a:lnSpc>
            </a:pPr>
            <a:r>
              <a:rPr kumimoji="1" lang="ja-JP" altLang="en-US" sz="2000"/>
              <a:t>    トに対し特徴量を作成</a:t>
            </a:r>
            <a:r>
              <a:rPr kumimoji="1" lang="en-US" altLang="ja-JP" sz="2000" dirty="0"/>
              <a:t>.</a:t>
            </a:r>
            <a:r>
              <a:rPr kumimoji="1" lang="ja-JP" altLang="en-US" sz="2000"/>
              <a:t> </a:t>
            </a:r>
          </a:p>
          <a:p>
            <a:pPr>
              <a:lnSpc>
                <a:spcPct val="150000"/>
              </a:lnSpc>
            </a:pPr>
            <a:r>
              <a:rPr kumimoji="1" lang="en-US" altLang="ja-JP" sz="2000" dirty="0"/>
              <a:t>3.</a:t>
            </a:r>
            <a:r>
              <a:rPr kumimoji="1" lang="ja-JP" altLang="en-US" sz="2000"/>
              <a:t> </a:t>
            </a:r>
            <a:r>
              <a:rPr kumimoji="1" lang="en" altLang="ja-JP" sz="2000" dirty="0" err="1"/>
              <a:t>Fpocket</a:t>
            </a:r>
            <a:r>
              <a:rPr kumimoji="1" lang="ja-JP" altLang="en-US" sz="2000"/>
              <a:t>では</a:t>
            </a:r>
            <a:r>
              <a:rPr kumimoji="1" lang="en-US" altLang="ja-JP" sz="2000" dirty="0"/>
              <a:t>,</a:t>
            </a:r>
            <a:r>
              <a:rPr kumimoji="1" lang="ja-JP" altLang="en-US" sz="2000"/>
              <a:t> 各タンパク質についてクリプトサイトになり得る凹みとその他の</a:t>
            </a:r>
            <a:endParaRPr kumimoji="1" lang="en-US" altLang="ja-JP" sz="2000" dirty="0"/>
          </a:p>
          <a:p>
            <a:pPr>
              <a:lnSpc>
                <a:spcPct val="150000"/>
              </a:lnSpc>
            </a:pPr>
            <a:r>
              <a:rPr kumimoji="1" lang="ja-JP" altLang="en-US" sz="2000"/>
              <a:t>    凹みを共に検出するため</a:t>
            </a:r>
            <a:r>
              <a:rPr kumimoji="1" lang="en-US" altLang="ja-JP" sz="2000" dirty="0"/>
              <a:t>,</a:t>
            </a:r>
            <a:r>
              <a:rPr kumimoji="1" lang="ja-JP" altLang="en-US" sz="2000"/>
              <a:t> ホロ構造を重合せ</a:t>
            </a:r>
            <a:r>
              <a:rPr kumimoji="1" lang="en-US" altLang="ja-JP" sz="2000" dirty="0"/>
              <a:t>,</a:t>
            </a:r>
            <a:r>
              <a:rPr kumimoji="1" lang="ja-JP" altLang="en-US" sz="2000"/>
              <a:t> クリプトサイトになりうる凹みか</a:t>
            </a:r>
            <a:endParaRPr kumimoji="1" lang="en-US" altLang="ja-JP" sz="2000" dirty="0"/>
          </a:p>
          <a:p>
            <a:pPr>
              <a:lnSpc>
                <a:spcPct val="150000"/>
              </a:lnSpc>
            </a:pPr>
            <a:r>
              <a:rPr kumimoji="1" lang="ja-JP" altLang="en-US" sz="2000"/>
              <a:t>    を確認し</a:t>
            </a:r>
            <a:r>
              <a:rPr kumimoji="1" lang="en-US" altLang="ja-JP" sz="2000" dirty="0"/>
              <a:t>,</a:t>
            </a:r>
            <a:r>
              <a:rPr kumimoji="1" lang="ja-JP" altLang="en-US" sz="2000"/>
              <a:t> クリプトサイトの有無をラベリング</a:t>
            </a:r>
            <a:r>
              <a:rPr kumimoji="1" lang="en-US" altLang="ja-JP" sz="2000" dirty="0"/>
              <a:t>.</a:t>
            </a:r>
            <a:r>
              <a:rPr kumimoji="1" lang="ja-JP" altLang="en-US" sz="2000"/>
              <a:t> </a:t>
            </a:r>
          </a:p>
          <a:p>
            <a:pPr>
              <a:lnSpc>
                <a:spcPct val="150000"/>
              </a:lnSpc>
            </a:pPr>
            <a:r>
              <a:rPr kumimoji="1" lang="en-US" altLang="ja-JP" sz="2000" dirty="0"/>
              <a:t>4.</a:t>
            </a:r>
            <a:r>
              <a:rPr kumimoji="1" lang="ja-JP" altLang="en-US" sz="2000"/>
              <a:t> </a:t>
            </a:r>
            <a:r>
              <a:rPr kumimoji="1" lang="en-US" altLang="ja-JP" sz="2000" dirty="0"/>
              <a:t>3.</a:t>
            </a:r>
            <a:r>
              <a:rPr kumimoji="1" lang="ja-JP" altLang="en-US" sz="2000"/>
              <a:t> までで構築したデータセットを学習データとし</a:t>
            </a:r>
            <a:r>
              <a:rPr kumimoji="1" lang="en-US" altLang="ja-JP" sz="2000" dirty="0"/>
              <a:t>,</a:t>
            </a:r>
            <a:r>
              <a:rPr kumimoji="1" lang="ja-JP" altLang="en-US" sz="2000"/>
              <a:t> 決定木ベースのモデルを用    </a:t>
            </a:r>
            <a:endParaRPr kumimoji="1" lang="en-US" altLang="ja-JP" sz="2000" dirty="0"/>
          </a:p>
          <a:p>
            <a:pPr>
              <a:lnSpc>
                <a:spcPct val="150000"/>
              </a:lnSpc>
            </a:pPr>
            <a:r>
              <a:rPr kumimoji="1" lang="ja-JP" altLang="en-US" sz="2000"/>
              <a:t>    いてクプトサイトの有無を分類するモデルを作成</a:t>
            </a:r>
            <a:r>
              <a:rPr kumimoji="1" lang="en-US" altLang="ja-JP" sz="2000" dirty="0"/>
              <a:t>.</a:t>
            </a:r>
          </a:p>
          <a:p>
            <a:pPr lvl="0" defTabSz="914400">
              <a:lnSpc>
                <a:spcPct val="150000"/>
              </a:lnSpc>
              <a:defRPr/>
            </a:pPr>
            <a:r>
              <a:rPr kumimoji="1" lang="en-US" altLang="ja-JP" sz="2000" dirty="0"/>
              <a:t>5. </a:t>
            </a:r>
            <a:r>
              <a:rPr kumimoji="1" lang="ja-JP" altLang="en-US" sz="2000"/>
              <a:t>機械学習モデルの分類に関して</a:t>
            </a:r>
            <a:r>
              <a:rPr kumimoji="1" lang="en-US" altLang="ja-JP" sz="2000" dirty="0"/>
              <a:t>,</a:t>
            </a:r>
            <a:r>
              <a:rPr kumimoji="1" lang="ja-JP" altLang="en-US" sz="2000"/>
              <a:t> 特徴量について因子分析</a:t>
            </a:r>
            <a:r>
              <a:rPr kumimoji="1" lang="en-US" altLang="ja-JP" sz="2000" dirty="0"/>
              <a:t>.</a:t>
            </a:r>
          </a:p>
        </p:txBody>
      </p:sp>
    </p:spTree>
    <p:extLst>
      <p:ext uri="{BB962C8B-B14F-4D97-AF65-F5344CB8AC3E}">
        <p14:creationId xmlns:p14="http://schemas.microsoft.com/office/powerpoint/2010/main" val="16423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D751B6-5B7C-EB48-91C9-7D8184771126}"/>
              </a:ext>
            </a:extLst>
          </p:cNvPr>
          <p:cNvSpPr>
            <a:spLocks noGrp="1"/>
          </p:cNvSpPr>
          <p:nvPr>
            <p:ph type="title"/>
          </p:nvPr>
        </p:nvSpPr>
        <p:spPr/>
        <p:txBody>
          <a:bodyPr/>
          <a:lstStyle/>
          <a:p>
            <a:r>
              <a:rPr kumimoji="1" lang="ja-JP" altLang="en-US"/>
              <a:t>背景</a:t>
            </a:r>
          </a:p>
        </p:txBody>
      </p:sp>
      <p:pic>
        <p:nvPicPr>
          <p:cNvPr id="11" name="図 10" descr="屋内, おもちゃ, プラスチック, テーブル が含まれている画像&#10;&#10;自動的に生成された説明">
            <a:extLst>
              <a:ext uri="{FF2B5EF4-FFF2-40B4-BE49-F238E27FC236}">
                <a16:creationId xmlns:a16="http://schemas.microsoft.com/office/drawing/2014/main" id="{86EE71E4-1E4D-6744-BC9E-E5EDF7C16578}"/>
              </a:ext>
            </a:extLst>
          </p:cNvPr>
          <p:cNvPicPr>
            <a:picLocks noChangeAspect="1"/>
          </p:cNvPicPr>
          <p:nvPr/>
        </p:nvPicPr>
        <p:blipFill>
          <a:blip r:embed="rId3"/>
          <a:stretch>
            <a:fillRect/>
          </a:stretch>
        </p:blipFill>
        <p:spPr>
          <a:xfrm>
            <a:off x="6199614" y="4470413"/>
            <a:ext cx="1361871" cy="1825563"/>
          </a:xfrm>
          <a:prstGeom prst="rect">
            <a:avLst/>
          </a:prstGeom>
        </p:spPr>
      </p:pic>
      <p:pic>
        <p:nvPicPr>
          <p:cNvPr id="12" name="図 11" descr="誕生日, ケーキ が含まれている画像&#10;&#10;自動的に生成された説明">
            <a:extLst>
              <a:ext uri="{FF2B5EF4-FFF2-40B4-BE49-F238E27FC236}">
                <a16:creationId xmlns:a16="http://schemas.microsoft.com/office/drawing/2014/main" id="{5D0D0D2D-0B79-AB4F-A344-8C0AF129CFBA}"/>
              </a:ext>
            </a:extLst>
          </p:cNvPr>
          <p:cNvPicPr>
            <a:picLocks noChangeAspect="1"/>
          </p:cNvPicPr>
          <p:nvPr/>
        </p:nvPicPr>
        <p:blipFill>
          <a:blip r:embed="rId4"/>
          <a:stretch>
            <a:fillRect/>
          </a:stretch>
        </p:blipFill>
        <p:spPr>
          <a:xfrm>
            <a:off x="7624065" y="4470413"/>
            <a:ext cx="1316985" cy="1858430"/>
          </a:xfrm>
          <a:prstGeom prst="rect">
            <a:avLst/>
          </a:prstGeom>
        </p:spPr>
      </p:pic>
      <p:sp>
        <p:nvSpPr>
          <p:cNvPr id="19" name="テキスト ボックス 18">
            <a:extLst>
              <a:ext uri="{FF2B5EF4-FFF2-40B4-BE49-F238E27FC236}">
                <a16:creationId xmlns:a16="http://schemas.microsoft.com/office/drawing/2014/main" id="{1BCC9369-4357-FB45-828F-EDF8B166BFCB}"/>
              </a:ext>
            </a:extLst>
          </p:cNvPr>
          <p:cNvSpPr txBox="1"/>
          <p:nvPr/>
        </p:nvSpPr>
        <p:spPr>
          <a:xfrm>
            <a:off x="7580917" y="6365221"/>
            <a:ext cx="1307667" cy="307777"/>
          </a:xfrm>
          <a:prstGeom prst="rect">
            <a:avLst/>
          </a:prstGeom>
          <a:noFill/>
        </p:spPr>
        <p:txBody>
          <a:bodyPr wrap="square" rtlCol="0">
            <a:spAutoFit/>
          </a:bodyPr>
          <a:lstStyle/>
          <a:p>
            <a:pPr algn="ctr"/>
            <a:r>
              <a:rPr lang="ja-JP" altLang="en-US" sz="1400" dirty="0"/>
              <a:t>ホロ構造</a:t>
            </a:r>
            <a:endParaRPr lang="en-US" altLang="ja-JP" sz="1400" dirty="0"/>
          </a:p>
        </p:txBody>
      </p:sp>
      <p:sp>
        <p:nvSpPr>
          <p:cNvPr id="20" name="テキスト ボックス 19">
            <a:extLst>
              <a:ext uri="{FF2B5EF4-FFF2-40B4-BE49-F238E27FC236}">
                <a16:creationId xmlns:a16="http://schemas.microsoft.com/office/drawing/2014/main" id="{32020EC3-F11F-C24B-B81F-196CC24F4152}"/>
              </a:ext>
            </a:extLst>
          </p:cNvPr>
          <p:cNvSpPr txBox="1"/>
          <p:nvPr/>
        </p:nvSpPr>
        <p:spPr>
          <a:xfrm>
            <a:off x="6211424" y="6348231"/>
            <a:ext cx="1361871" cy="307777"/>
          </a:xfrm>
          <a:prstGeom prst="rect">
            <a:avLst/>
          </a:prstGeom>
          <a:noFill/>
        </p:spPr>
        <p:txBody>
          <a:bodyPr wrap="square" rtlCol="0">
            <a:spAutoFit/>
          </a:bodyPr>
          <a:lstStyle/>
          <a:p>
            <a:pPr algn="ctr"/>
            <a:r>
              <a:rPr lang="ja-JP" altLang="en-US" sz="1400" dirty="0"/>
              <a:t>アポ構造</a:t>
            </a:r>
            <a:endParaRPr lang="en-US" altLang="ja-JP" sz="1400" dirty="0"/>
          </a:p>
        </p:txBody>
      </p:sp>
      <p:sp>
        <p:nvSpPr>
          <p:cNvPr id="21" name="正方形/長方形 20">
            <a:extLst>
              <a:ext uri="{FF2B5EF4-FFF2-40B4-BE49-F238E27FC236}">
                <a16:creationId xmlns:a16="http://schemas.microsoft.com/office/drawing/2014/main" id="{88C0402B-4FB8-0242-BDA4-53EA12F36FED}"/>
              </a:ext>
            </a:extLst>
          </p:cNvPr>
          <p:cNvSpPr/>
          <p:nvPr/>
        </p:nvSpPr>
        <p:spPr>
          <a:xfrm>
            <a:off x="267226" y="1464600"/>
            <a:ext cx="5758436" cy="4622997"/>
          </a:xfrm>
          <a:prstGeom prst="rect">
            <a:avLst/>
          </a:prstGeom>
        </p:spPr>
        <p:txBody>
          <a:bodyPr wrap="square">
            <a:spAutoFit/>
          </a:bodyPr>
          <a:lstStyle/>
          <a:p>
            <a:pPr marL="285750" indent="-285750" algn="just">
              <a:lnSpc>
                <a:spcPct val="150000"/>
              </a:lnSpc>
              <a:buFont typeface="Arial" panose="020B0604020202020204" pitchFamily="34" charset="0"/>
              <a:buChar char="•"/>
            </a:pPr>
            <a:r>
              <a:rPr kumimoji="1" lang="ja-JP" altLang="en-US" dirty="0"/>
              <a:t>医薬品設計の基本原理である「鍵と鍵穴理論」は、タンパク質のポケット（鍵穴）の構造情報に基づいて医薬品分子（鍵）を設計する創薬研究で合理的な戦略の一つであり、鍵穴を同定することは創薬標的タンパク質の探索の最初の重要課題とされている。</a:t>
            </a:r>
            <a:endParaRPr kumimoji="1" lang="en-US" altLang="ja-JP" dirty="0"/>
          </a:p>
          <a:p>
            <a:pPr marL="285750" indent="-285750" algn="just">
              <a:lnSpc>
                <a:spcPct val="150000"/>
              </a:lnSpc>
              <a:buFont typeface="Arial" panose="020B0604020202020204" pitchFamily="34" charset="0"/>
              <a:buChar char="•"/>
            </a:pPr>
            <a:endParaRPr kumimoji="1" lang="en-US" altLang="ja-JP" dirty="0"/>
          </a:p>
          <a:p>
            <a:pPr marL="285750" indent="-285750" algn="just">
              <a:lnSpc>
                <a:spcPct val="150000"/>
              </a:lnSpc>
              <a:buFont typeface="Arial" panose="020B0604020202020204" pitchFamily="34" charset="0"/>
              <a:buChar char="•"/>
            </a:pPr>
            <a:r>
              <a:rPr kumimoji="1" lang="ja-JP" altLang="en-US" dirty="0"/>
              <a:t>近年、一般的な鍵穴構造と異なり、通常（アポ構造）は</a:t>
            </a:r>
            <a:r>
              <a:rPr kumimoji="1" lang="ja-JP" altLang="en-US" dirty="0" err="1"/>
              <a:t>閉じて</a:t>
            </a:r>
            <a:r>
              <a:rPr kumimoji="1" lang="ja-JP" altLang="en-US" dirty="0"/>
              <a:t>いるが薬剤が結合したとき（ホロ構造）に形成される隠れたリガンド（薬剤）結合部位である</a:t>
            </a:r>
            <a:r>
              <a:rPr kumimoji="1" lang="ja-JP" altLang="en-US" b="1" dirty="0"/>
              <a:t>クリプトサイト</a:t>
            </a:r>
            <a:r>
              <a:rPr kumimoji="1" lang="ja-JP" altLang="en-US" dirty="0"/>
              <a:t>が存在することが知られ、新たな創薬標的としての応用が期待</a:t>
            </a:r>
            <a:r>
              <a:rPr kumimoji="1" lang="ja-JP" altLang="en-US"/>
              <a:t>されている。</a:t>
            </a:r>
            <a:endParaRPr kumimoji="1" lang="en-US" altLang="ja-JP" dirty="0"/>
          </a:p>
        </p:txBody>
      </p:sp>
      <p:sp>
        <p:nvSpPr>
          <p:cNvPr id="16" name="テキスト ボックス 15">
            <a:extLst>
              <a:ext uri="{FF2B5EF4-FFF2-40B4-BE49-F238E27FC236}">
                <a16:creationId xmlns:a16="http://schemas.microsoft.com/office/drawing/2014/main" id="{4D2DAFC0-7072-4811-A785-D20EB2C886A0}"/>
              </a:ext>
            </a:extLst>
          </p:cNvPr>
          <p:cNvSpPr txBox="1"/>
          <p:nvPr/>
        </p:nvSpPr>
        <p:spPr>
          <a:xfrm>
            <a:off x="6199614" y="3775174"/>
            <a:ext cx="2741436" cy="338554"/>
          </a:xfrm>
          <a:prstGeom prst="rect">
            <a:avLst/>
          </a:prstGeom>
          <a:noFill/>
        </p:spPr>
        <p:txBody>
          <a:bodyPr wrap="square" rtlCol="0">
            <a:spAutoFit/>
          </a:bodyPr>
          <a:lstStyle/>
          <a:p>
            <a:pPr algn="ctr"/>
            <a:r>
              <a:rPr kumimoji="1" lang="ja-JP" altLang="en-US" sz="1600" b="1" dirty="0"/>
              <a:t>クリプトサイト構造例</a:t>
            </a:r>
          </a:p>
        </p:txBody>
      </p:sp>
      <p:sp>
        <p:nvSpPr>
          <p:cNvPr id="13" name="正方形/長方形 12">
            <a:extLst>
              <a:ext uri="{FF2B5EF4-FFF2-40B4-BE49-F238E27FC236}">
                <a16:creationId xmlns:a16="http://schemas.microsoft.com/office/drawing/2014/main" id="{83EA29FD-2B99-4DE4-BA3C-1DDA1D965294}"/>
              </a:ext>
            </a:extLst>
          </p:cNvPr>
          <p:cNvSpPr/>
          <p:nvPr/>
        </p:nvSpPr>
        <p:spPr>
          <a:xfrm>
            <a:off x="6176183" y="4102484"/>
            <a:ext cx="1385301" cy="369332"/>
          </a:xfrm>
          <a:prstGeom prst="rect">
            <a:avLst/>
          </a:prstGeom>
        </p:spPr>
        <p:txBody>
          <a:bodyPr wrap="square">
            <a:spAutoFit/>
          </a:bodyPr>
          <a:lstStyle/>
          <a:p>
            <a:pPr algn="ctr"/>
            <a:r>
              <a:rPr kumimoji="1" lang="en-US" altLang="ja-JP" dirty="0"/>
              <a:t>PDB: 2ZB1</a:t>
            </a:r>
            <a:endParaRPr kumimoji="1" lang="ja-JP" altLang="en-US" dirty="0"/>
          </a:p>
        </p:txBody>
      </p:sp>
      <p:sp>
        <p:nvSpPr>
          <p:cNvPr id="14" name="正方形/長方形 13">
            <a:extLst>
              <a:ext uri="{FF2B5EF4-FFF2-40B4-BE49-F238E27FC236}">
                <a16:creationId xmlns:a16="http://schemas.microsoft.com/office/drawing/2014/main" id="{3A88E476-FE61-49BD-B694-B5FA8F105B47}"/>
              </a:ext>
            </a:extLst>
          </p:cNvPr>
          <p:cNvSpPr/>
          <p:nvPr/>
        </p:nvSpPr>
        <p:spPr>
          <a:xfrm>
            <a:off x="7647751" y="4100739"/>
            <a:ext cx="1226618" cy="369332"/>
          </a:xfrm>
          <a:prstGeom prst="rect">
            <a:avLst/>
          </a:prstGeom>
        </p:spPr>
        <p:txBody>
          <a:bodyPr wrap="none">
            <a:spAutoFit/>
          </a:bodyPr>
          <a:lstStyle/>
          <a:p>
            <a:pPr algn="ctr"/>
            <a:r>
              <a:rPr kumimoji="1" lang="en-US" altLang="ja-JP" dirty="0"/>
              <a:t>PDB: 2NPQ</a:t>
            </a:r>
            <a:endParaRPr kumimoji="1" lang="ja-JP" altLang="en-US" dirty="0"/>
          </a:p>
        </p:txBody>
      </p:sp>
      <p:sp>
        <p:nvSpPr>
          <p:cNvPr id="30" name="テキスト ボックス 29">
            <a:extLst>
              <a:ext uri="{FF2B5EF4-FFF2-40B4-BE49-F238E27FC236}">
                <a16:creationId xmlns:a16="http://schemas.microsoft.com/office/drawing/2014/main" id="{88F3493B-F8CB-44BE-AE5C-1BDDBCF80FD4}"/>
              </a:ext>
            </a:extLst>
          </p:cNvPr>
          <p:cNvSpPr txBox="1"/>
          <p:nvPr/>
        </p:nvSpPr>
        <p:spPr>
          <a:xfrm>
            <a:off x="7549832" y="3438993"/>
            <a:ext cx="1307667" cy="307777"/>
          </a:xfrm>
          <a:prstGeom prst="rect">
            <a:avLst/>
          </a:prstGeom>
          <a:noFill/>
        </p:spPr>
        <p:txBody>
          <a:bodyPr wrap="square" rtlCol="0">
            <a:spAutoFit/>
          </a:bodyPr>
          <a:lstStyle/>
          <a:p>
            <a:pPr algn="ctr"/>
            <a:r>
              <a:rPr lang="ja-JP" altLang="en-US" sz="1400" dirty="0"/>
              <a:t>ホロ構造</a:t>
            </a:r>
            <a:endParaRPr lang="en-US" altLang="ja-JP" sz="1400" dirty="0"/>
          </a:p>
        </p:txBody>
      </p:sp>
      <p:sp>
        <p:nvSpPr>
          <p:cNvPr id="31" name="テキスト ボックス 30">
            <a:extLst>
              <a:ext uri="{FF2B5EF4-FFF2-40B4-BE49-F238E27FC236}">
                <a16:creationId xmlns:a16="http://schemas.microsoft.com/office/drawing/2014/main" id="{E429904B-90B7-4AE0-9B77-D8BDB1A40EA1}"/>
              </a:ext>
            </a:extLst>
          </p:cNvPr>
          <p:cNvSpPr txBox="1"/>
          <p:nvPr/>
        </p:nvSpPr>
        <p:spPr>
          <a:xfrm>
            <a:off x="6180339" y="3422003"/>
            <a:ext cx="1361871" cy="307777"/>
          </a:xfrm>
          <a:prstGeom prst="rect">
            <a:avLst/>
          </a:prstGeom>
          <a:noFill/>
        </p:spPr>
        <p:txBody>
          <a:bodyPr wrap="square" rtlCol="0">
            <a:spAutoFit/>
          </a:bodyPr>
          <a:lstStyle/>
          <a:p>
            <a:pPr algn="ctr"/>
            <a:r>
              <a:rPr lang="ja-JP" altLang="en-US" sz="1400" dirty="0"/>
              <a:t>アポ構造</a:t>
            </a:r>
            <a:endParaRPr lang="en-US" altLang="ja-JP" sz="1400" dirty="0"/>
          </a:p>
        </p:txBody>
      </p:sp>
      <p:sp>
        <p:nvSpPr>
          <p:cNvPr id="32" name="テキスト ボックス 31">
            <a:extLst>
              <a:ext uri="{FF2B5EF4-FFF2-40B4-BE49-F238E27FC236}">
                <a16:creationId xmlns:a16="http://schemas.microsoft.com/office/drawing/2014/main" id="{6E80AB00-8866-452F-AB54-BAF86AD02DFD}"/>
              </a:ext>
            </a:extLst>
          </p:cNvPr>
          <p:cNvSpPr txBox="1"/>
          <p:nvPr/>
        </p:nvSpPr>
        <p:spPr>
          <a:xfrm>
            <a:off x="6199614" y="1630628"/>
            <a:ext cx="2741436" cy="338554"/>
          </a:xfrm>
          <a:prstGeom prst="rect">
            <a:avLst/>
          </a:prstGeom>
          <a:noFill/>
        </p:spPr>
        <p:txBody>
          <a:bodyPr wrap="square" rtlCol="0">
            <a:spAutoFit/>
          </a:bodyPr>
          <a:lstStyle/>
          <a:p>
            <a:pPr algn="ctr"/>
            <a:r>
              <a:rPr kumimoji="1" lang="ja-JP" altLang="en-US" sz="1600" b="1" dirty="0"/>
              <a:t>一般的な鍵穴構造例</a:t>
            </a:r>
          </a:p>
        </p:txBody>
      </p:sp>
      <p:sp>
        <p:nvSpPr>
          <p:cNvPr id="33" name="正方形/長方形 32">
            <a:extLst>
              <a:ext uri="{FF2B5EF4-FFF2-40B4-BE49-F238E27FC236}">
                <a16:creationId xmlns:a16="http://schemas.microsoft.com/office/drawing/2014/main" id="{E22F1805-C2A4-452A-BEAF-608873C20CA6}"/>
              </a:ext>
            </a:extLst>
          </p:cNvPr>
          <p:cNvSpPr/>
          <p:nvPr/>
        </p:nvSpPr>
        <p:spPr>
          <a:xfrm>
            <a:off x="6136416" y="2002348"/>
            <a:ext cx="1385301" cy="369332"/>
          </a:xfrm>
          <a:prstGeom prst="rect">
            <a:avLst/>
          </a:prstGeom>
        </p:spPr>
        <p:txBody>
          <a:bodyPr wrap="square">
            <a:spAutoFit/>
          </a:bodyPr>
          <a:lstStyle/>
          <a:p>
            <a:pPr algn="ctr"/>
            <a:r>
              <a:rPr kumimoji="1" lang="en-US" altLang="ja-JP" dirty="0"/>
              <a:t>PDB: 2NPQ</a:t>
            </a:r>
            <a:endParaRPr kumimoji="1" lang="ja-JP" altLang="en-US" dirty="0"/>
          </a:p>
        </p:txBody>
      </p:sp>
      <p:sp>
        <p:nvSpPr>
          <p:cNvPr id="36" name="正方形/長方形 35">
            <a:extLst>
              <a:ext uri="{FF2B5EF4-FFF2-40B4-BE49-F238E27FC236}">
                <a16:creationId xmlns:a16="http://schemas.microsoft.com/office/drawing/2014/main" id="{46D9381A-33F7-4C62-B6A3-5D11F4A48732}"/>
              </a:ext>
            </a:extLst>
          </p:cNvPr>
          <p:cNvSpPr/>
          <p:nvPr/>
        </p:nvSpPr>
        <p:spPr>
          <a:xfrm>
            <a:off x="7521717" y="2024221"/>
            <a:ext cx="1385301" cy="369332"/>
          </a:xfrm>
          <a:prstGeom prst="rect">
            <a:avLst/>
          </a:prstGeom>
        </p:spPr>
        <p:txBody>
          <a:bodyPr wrap="square">
            <a:spAutoFit/>
          </a:bodyPr>
          <a:lstStyle/>
          <a:p>
            <a:pPr algn="ctr"/>
            <a:r>
              <a:rPr kumimoji="1" lang="en-US" altLang="ja-JP" dirty="0"/>
              <a:t>PDB: 2ZB1</a:t>
            </a:r>
            <a:endParaRPr kumimoji="1" lang="ja-JP" altLang="en-US" dirty="0"/>
          </a:p>
        </p:txBody>
      </p:sp>
      <p:pic>
        <p:nvPicPr>
          <p:cNvPr id="18" name="図 17" descr="アイコン&#10;&#10;中程度の精度で自動的に生成された説明">
            <a:extLst>
              <a:ext uri="{FF2B5EF4-FFF2-40B4-BE49-F238E27FC236}">
                <a16:creationId xmlns:a16="http://schemas.microsoft.com/office/drawing/2014/main" id="{4D4492AD-3FC6-DC47-8DB9-F60290B1AEF9}"/>
              </a:ext>
            </a:extLst>
          </p:cNvPr>
          <p:cNvPicPr>
            <a:picLocks noChangeAspect="1"/>
          </p:cNvPicPr>
          <p:nvPr/>
        </p:nvPicPr>
        <p:blipFill>
          <a:blip r:embed="rId5"/>
          <a:stretch>
            <a:fillRect/>
          </a:stretch>
        </p:blipFill>
        <p:spPr>
          <a:xfrm>
            <a:off x="6187803" y="2396432"/>
            <a:ext cx="1373681" cy="1004699"/>
          </a:xfrm>
          <a:prstGeom prst="rect">
            <a:avLst/>
          </a:prstGeom>
        </p:spPr>
      </p:pic>
      <p:pic>
        <p:nvPicPr>
          <p:cNvPr id="22" name="図 21" descr="グリーン, 屋内, 誕生日, ケーキ が含まれている画像&#10;&#10;自動的に生成された説明">
            <a:extLst>
              <a:ext uri="{FF2B5EF4-FFF2-40B4-BE49-F238E27FC236}">
                <a16:creationId xmlns:a16="http://schemas.microsoft.com/office/drawing/2014/main" id="{26D44B6D-353A-2146-BDB2-A81D421CA4AA}"/>
              </a:ext>
            </a:extLst>
          </p:cNvPr>
          <p:cNvPicPr>
            <a:picLocks noChangeAspect="1"/>
          </p:cNvPicPr>
          <p:nvPr/>
        </p:nvPicPr>
        <p:blipFill>
          <a:blip r:embed="rId6"/>
          <a:stretch>
            <a:fillRect/>
          </a:stretch>
        </p:blipFill>
        <p:spPr>
          <a:xfrm>
            <a:off x="7626704" y="2361854"/>
            <a:ext cx="1353725" cy="1062555"/>
          </a:xfrm>
          <a:prstGeom prst="rect">
            <a:avLst/>
          </a:prstGeom>
        </p:spPr>
      </p:pic>
    </p:spTree>
    <p:extLst>
      <p:ext uri="{BB962C8B-B14F-4D97-AF65-F5344CB8AC3E}">
        <p14:creationId xmlns:p14="http://schemas.microsoft.com/office/powerpoint/2010/main" val="13673939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1E2552-3FE7-094D-BD76-3B83FFB7EDBF}"/>
              </a:ext>
            </a:extLst>
          </p:cNvPr>
          <p:cNvSpPr>
            <a:spLocks noGrp="1"/>
          </p:cNvSpPr>
          <p:nvPr>
            <p:ph type="title"/>
          </p:nvPr>
        </p:nvSpPr>
        <p:spPr/>
        <p:txBody>
          <a:bodyPr/>
          <a:lstStyle/>
          <a:p>
            <a:r>
              <a:rPr kumimoji="1" lang="en-US" altLang="ja-JP" dirty="0" err="1"/>
              <a:t>Fpocket</a:t>
            </a:r>
            <a:r>
              <a:rPr kumimoji="1" lang="ja-JP" altLang="en-US"/>
              <a:t>について</a:t>
            </a:r>
          </a:p>
        </p:txBody>
      </p:sp>
      <p:sp>
        <p:nvSpPr>
          <p:cNvPr id="3" name="正方形/長方形 2">
            <a:extLst>
              <a:ext uri="{FF2B5EF4-FFF2-40B4-BE49-F238E27FC236}">
                <a16:creationId xmlns:a16="http://schemas.microsoft.com/office/drawing/2014/main" id="{9349A983-4AE6-4B44-AF07-829B48448438}"/>
              </a:ext>
            </a:extLst>
          </p:cNvPr>
          <p:cNvSpPr/>
          <p:nvPr/>
        </p:nvSpPr>
        <p:spPr>
          <a:xfrm>
            <a:off x="4305300" y="2147822"/>
            <a:ext cx="4838700" cy="4770537"/>
          </a:xfrm>
          <a:prstGeom prst="rect">
            <a:avLst/>
          </a:prstGeom>
        </p:spPr>
        <p:txBody>
          <a:bodyPr wrap="square">
            <a:spAutoFit/>
          </a:bodyPr>
          <a:lstStyle/>
          <a:p>
            <a:pPr marL="342900" indent="-342900">
              <a:buFont typeface="+mj-lt"/>
              <a:buAutoNum type="arabicPeriod"/>
            </a:pPr>
            <a:r>
              <a:rPr lang="en" altLang="ja-JP" sz="1600" b="0" dirty="0" err="1">
                <a:effectLst/>
                <a:latin typeface="Menlo" panose="020B0609030804020204" pitchFamily="49" charset="0"/>
              </a:rPr>
              <a:t>Score,Druggability</a:t>
            </a:r>
            <a:r>
              <a:rPr lang="en" altLang="ja-JP" sz="1600" b="0" dirty="0">
                <a:effectLst/>
                <a:latin typeface="Menlo" panose="020B0609030804020204" pitchFamily="49" charset="0"/>
              </a:rPr>
              <a:t> Score,</a:t>
            </a:r>
            <a:r>
              <a:rPr lang="ja-JP" altLang="en-US" sz="1600" b="0">
                <a:effectLst/>
                <a:latin typeface="Menlo" panose="020B0609030804020204" pitchFamily="49" charset="0"/>
              </a:rPr>
              <a:t>　</a:t>
            </a:r>
            <a:endParaRPr lang="en-US" altLang="ja-JP" sz="1600" b="0" dirty="0">
              <a:effectLst/>
              <a:latin typeface="Menlo" panose="020B0609030804020204" pitchFamily="49" charset="0"/>
            </a:endParaRPr>
          </a:p>
          <a:p>
            <a:pPr marL="342900" indent="-342900">
              <a:buFont typeface="+mj-lt"/>
              <a:buAutoNum type="arabicPeriod"/>
            </a:pPr>
            <a:r>
              <a:rPr lang="en" altLang="ja-JP" sz="1600" b="0" dirty="0">
                <a:effectLst/>
                <a:latin typeface="Menlo" panose="020B0609030804020204" pitchFamily="49" charset="0"/>
              </a:rPr>
              <a:t>Number of Alpha Spheres,</a:t>
            </a:r>
          </a:p>
          <a:p>
            <a:pPr marL="342900" indent="-342900">
              <a:buFont typeface="+mj-lt"/>
              <a:buAutoNum type="arabicPeriod"/>
            </a:pPr>
            <a:r>
              <a:rPr lang="en" altLang="ja-JP" sz="1600" b="0" dirty="0">
                <a:effectLst/>
                <a:latin typeface="Menlo" panose="020B0609030804020204" pitchFamily="49" charset="0"/>
              </a:rPr>
              <a:t>Total SASA,</a:t>
            </a:r>
          </a:p>
          <a:p>
            <a:pPr marL="342900" indent="-342900">
              <a:buFont typeface="+mj-lt"/>
              <a:buAutoNum type="arabicPeriod"/>
            </a:pPr>
            <a:r>
              <a:rPr lang="en" altLang="ja-JP" sz="1600" b="0" dirty="0">
                <a:effectLst/>
                <a:latin typeface="Menlo" panose="020B0609030804020204" pitchFamily="49" charset="0"/>
              </a:rPr>
              <a:t>Polar SASA,</a:t>
            </a:r>
            <a:r>
              <a:rPr lang="ja-JP" altLang="en-US" sz="1600" b="0">
                <a:effectLst/>
                <a:latin typeface="Menlo" panose="020B0609030804020204" pitchFamily="49" charset="0"/>
              </a:rPr>
              <a:t>　</a:t>
            </a:r>
            <a:endParaRPr lang="en-US" altLang="ja-JP" sz="1600" b="0" dirty="0">
              <a:effectLst/>
              <a:latin typeface="Menlo" panose="020B0609030804020204" pitchFamily="49" charset="0"/>
            </a:endParaRPr>
          </a:p>
          <a:p>
            <a:pPr marL="342900" indent="-342900">
              <a:buFont typeface="+mj-lt"/>
              <a:buAutoNum type="arabicPeriod"/>
            </a:pPr>
            <a:r>
              <a:rPr lang="en" altLang="ja-JP" sz="1600" b="0" dirty="0" err="1">
                <a:effectLst/>
                <a:latin typeface="Menlo" panose="020B0609030804020204" pitchFamily="49" charset="0"/>
              </a:rPr>
              <a:t>Apolar</a:t>
            </a:r>
            <a:r>
              <a:rPr lang="ja-JP" altLang="en-US" sz="1600" b="0">
                <a:effectLst/>
                <a:latin typeface="Menlo" panose="020B0609030804020204" pitchFamily="49" charset="0"/>
              </a:rPr>
              <a:t>　</a:t>
            </a:r>
            <a:r>
              <a:rPr lang="en" altLang="ja-JP" sz="1600" b="0" dirty="0">
                <a:effectLst/>
                <a:latin typeface="Menlo" panose="020B0609030804020204" pitchFamily="49" charset="0"/>
              </a:rPr>
              <a:t>SASA,</a:t>
            </a:r>
            <a:r>
              <a:rPr lang="ja-JP" altLang="en-US" sz="1600" b="0">
                <a:effectLst/>
                <a:latin typeface="Menlo" panose="020B0609030804020204" pitchFamily="49" charset="0"/>
              </a:rPr>
              <a:t>　</a:t>
            </a:r>
            <a:endParaRPr lang="en-US" altLang="ja-JP" sz="1600" b="0" dirty="0">
              <a:effectLst/>
              <a:latin typeface="Menlo" panose="020B0609030804020204" pitchFamily="49" charset="0"/>
            </a:endParaRPr>
          </a:p>
          <a:p>
            <a:pPr marL="342900" indent="-342900">
              <a:buFont typeface="+mj-lt"/>
              <a:buAutoNum type="arabicPeriod"/>
            </a:pPr>
            <a:r>
              <a:rPr lang="en" altLang="ja-JP" sz="1600" b="0" dirty="0">
                <a:effectLst/>
                <a:latin typeface="Menlo" panose="020B0609030804020204" pitchFamily="49" charset="0"/>
              </a:rPr>
              <a:t>Volume,</a:t>
            </a:r>
            <a:r>
              <a:rPr lang="ja-JP" altLang="en-US" sz="1600" b="0">
                <a:effectLst/>
                <a:latin typeface="Menlo" panose="020B0609030804020204" pitchFamily="49" charset="0"/>
              </a:rPr>
              <a:t>　</a:t>
            </a:r>
            <a:endParaRPr lang="en-US" altLang="ja-JP" sz="1600" b="0" dirty="0">
              <a:effectLst/>
              <a:latin typeface="Menlo" panose="020B0609030804020204" pitchFamily="49" charset="0"/>
            </a:endParaRPr>
          </a:p>
          <a:p>
            <a:pPr marL="342900" indent="-342900">
              <a:buFont typeface="+mj-lt"/>
              <a:buAutoNum type="arabicPeriod"/>
            </a:pPr>
            <a:r>
              <a:rPr lang="en" altLang="ja-JP" sz="1600" b="0" dirty="0">
                <a:effectLst/>
                <a:latin typeface="Menlo" panose="020B0609030804020204" pitchFamily="49" charset="0"/>
              </a:rPr>
              <a:t>Mean local hydrophobic density,</a:t>
            </a:r>
          </a:p>
          <a:p>
            <a:pPr marL="342900" indent="-342900">
              <a:buFont typeface="+mj-lt"/>
              <a:buAutoNum type="arabicPeriod"/>
            </a:pPr>
            <a:r>
              <a:rPr lang="en" altLang="ja-JP" sz="1600" b="0" dirty="0">
                <a:effectLst/>
                <a:latin typeface="Menlo" panose="020B0609030804020204" pitchFamily="49" charset="0"/>
              </a:rPr>
              <a:t>Mean alpha sphere radius,</a:t>
            </a:r>
          </a:p>
          <a:p>
            <a:pPr marL="342900" indent="-342900">
              <a:buFont typeface="+mj-lt"/>
              <a:buAutoNum type="arabicPeriod"/>
            </a:pPr>
            <a:r>
              <a:rPr lang="en" altLang="ja-JP" sz="1600" b="0" dirty="0">
                <a:effectLst/>
                <a:latin typeface="Menlo" panose="020B0609030804020204" pitchFamily="49" charset="0"/>
              </a:rPr>
              <a:t>Mean alp. </a:t>
            </a:r>
            <a:r>
              <a:rPr lang="en" altLang="ja-JP" sz="1600" b="0" dirty="0" err="1">
                <a:effectLst/>
                <a:latin typeface="Menlo" panose="020B0609030804020204" pitchFamily="49" charset="0"/>
              </a:rPr>
              <a:t>sph</a:t>
            </a:r>
            <a:r>
              <a:rPr lang="en" altLang="ja-JP" sz="1600" b="0" dirty="0">
                <a:effectLst/>
                <a:latin typeface="Menlo" panose="020B0609030804020204" pitchFamily="49" charset="0"/>
              </a:rPr>
              <a:t>. solvent access,</a:t>
            </a:r>
          </a:p>
          <a:p>
            <a:pPr marL="342900" indent="-342900">
              <a:buFont typeface="+mj-lt"/>
              <a:buAutoNum type="arabicPeriod"/>
            </a:pPr>
            <a:r>
              <a:rPr lang="en" altLang="ja-JP" sz="1600" b="0" dirty="0" err="1">
                <a:effectLst/>
                <a:latin typeface="Menlo" panose="020B0609030804020204" pitchFamily="49" charset="0"/>
              </a:rPr>
              <a:t>Apolar</a:t>
            </a:r>
            <a:r>
              <a:rPr lang="en" altLang="ja-JP" sz="1600" b="0" dirty="0">
                <a:effectLst/>
                <a:latin typeface="Menlo" panose="020B0609030804020204" pitchFamily="49" charset="0"/>
              </a:rPr>
              <a:t> alpha sphere proportion,</a:t>
            </a:r>
          </a:p>
          <a:p>
            <a:pPr marL="342900" indent="-342900">
              <a:buFont typeface="+mj-lt"/>
              <a:buAutoNum type="arabicPeriod"/>
            </a:pPr>
            <a:r>
              <a:rPr lang="en" altLang="ja-JP" sz="1600" b="0" dirty="0">
                <a:effectLst/>
                <a:latin typeface="Menlo" panose="020B0609030804020204" pitchFamily="49" charset="0"/>
              </a:rPr>
              <a:t>Hydrophobicity score,</a:t>
            </a:r>
          </a:p>
          <a:p>
            <a:pPr marL="342900" indent="-342900">
              <a:buFont typeface="+mj-lt"/>
              <a:buAutoNum type="arabicPeriod"/>
            </a:pPr>
            <a:r>
              <a:rPr lang="en" altLang="ja-JP" sz="1600" b="0" dirty="0">
                <a:effectLst/>
                <a:latin typeface="Menlo" panose="020B0609030804020204" pitchFamily="49" charset="0"/>
              </a:rPr>
              <a:t>Volume score,</a:t>
            </a:r>
          </a:p>
          <a:p>
            <a:pPr marL="342900" indent="-342900">
              <a:buFont typeface="+mj-lt"/>
              <a:buAutoNum type="arabicPeriod"/>
            </a:pPr>
            <a:r>
              <a:rPr lang="en" altLang="ja-JP" sz="1600" b="0" dirty="0">
                <a:effectLst/>
                <a:latin typeface="Menlo" panose="020B0609030804020204" pitchFamily="49" charset="0"/>
              </a:rPr>
              <a:t>Polarity score,</a:t>
            </a:r>
          </a:p>
          <a:p>
            <a:pPr marL="342900" indent="-342900">
              <a:buFont typeface="+mj-lt"/>
              <a:buAutoNum type="arabicPeriod"/>
            </a:pPr>
            <a:r>
              <a:rPr lang="en" altLang="ja-JP" sz="1600" b="0" dirty="0">
                <a:effectLst/>
                <a:latin typeface="Menlo" panose="020B0609030804020204" pitchFamily="49" charset="0"/>
              </a:rPr>
              <a:t>Charge score,</a:t>
            </a:r>
          </a:p>
          <a:p>
            <a:pPr marL="342900" indent="-342900">
              <a:buFont typeface="+mj-lt"/>
              <a:buAutoNum type="arabicPeriod"/>
            </a:pPr>
            <a:r>
              <a:rPr lang="en" altLang="ja-JP" sz="1600" b="0" dirty="0">
                <a:effectLst/>
                <a:latin typeface="Menlo" panose="020B0609030804020204" pitchFamily="49" charset="0"/>
              </a:rPr>
              <a:t>Proportion of polar atoms,</a:t>
            </a:r>
          </a:p>
          <a:p>
            <a:pPr marL="342900" indent="-342900">
              <a:buFont typeface="+mj-lt"/>
              <a:buAutoNum type="arabicPeriod"/>
            </a:pPr>
            <a:r>
              <a:rPr lang="en" altLang="ja-JP" sz="1600" b="0" dirty="0">
                <a:effectLst/>
                <a:latin typeface="Menlo" panose="020B0609030804020204" pitchFamily="49" charset="0"/>
              </a:rPr>
              <a:t>Alpha sphere density,</a:t>
            </a:r>
          </a:p>
          <a:p>
            <a:pPr marL="342900" indent="-342900">
              <a:buFont typeface="+mj-lt"/>
              <a:buAutoNum type="arabicPeriod"/>
            </a:pPr>
            <a:r>
              <a:rPr lang="en" altLang="ja-JP" sz="1600" b="0" dirty="0">
                <a:effectLst/>
                <a:latin typeface="Menlo" panose="020B0609030804020204" pitchFamily="49" charset="0"/>
              </a:rPr>
              <a:t>Cent. of mass - Alpha Sphere max </a:t>
            </a:r>
            <a:r>
              <a:rPr lang="en" altLang="ja-JP" sz="1600" b="0" dirty="0" err="1">
                <a:effectLst/>
                <a:latin typeface="Menlo" panose="020B0609030804020204" pitchFamily="49" charset="0"/>
              </a:rPr>
              <a:t>dist</a:t>
            </a:r>
            <a:r>
              <a:rPr lang="en" altLang="ja-JP" sz="1600" b="0" dirty="0">
                <a:effectLst/>
                <a:latin typeface="Menlo" panose="020B0609030804020204" pitchFamily="49" charset="0"/>
              </a:rPr>
              <a:t>,</a:t>
            </a:r>
          </a:p>
          <a:p>
            <a:pPr marL="342900" indent="-342900">
              <a:buFont typeface="+mj-lt"/>
              <a:buAutoNum type="arabicPeriod"/>
            </a:pPr>
            <a:r>
              <a:rPr lang="en" altLang="ja-JP" sz="1600" b="0" dirty="0">
                <a:effectLst/>
                <a:latin typeface="Menlo" panose="020B0609030804020204" pitchFamily="49" charset="0"/>
              </a:rPr>
              <a:t>Flexibility</a:t>
            </a:r>
          </a:p>
        </p:txBody>
      </p:sp>
      <p:sp>
        <p:nvSpPr>
          <p:cNvPr id="5" name="テキスト ボックス 4">
            <a:extLst>
              <a:ext uri="{FF2B5EF4-FFF2-40B4-BE49-F238E27FC236}">
                <a16:creationId xmlns:a16="http://schemas.microsoft.com/office/drawing/2014/main" id="{976DAE8D-E582-594A-8B57-B21D2CBAB25C}"/>
              </a:ext>
            </a:extLst>
          </p:cNvPr>
          <p:cNvSpPr txBox="1"/>
          <p:nvPr/>
        </p:nvSpPr>
        <p:spPr>
          <a:xfrm>
            <a:off x="4305300" y="1652331"/>
            <a:ext cx="4448654" cy="400110"/>
          </a:xfrm>
          <a:prstGeom prst="rect">
            <a:avLst/>
          </a:prstGeom>
          <a:noFill/>
        </p:spPr>
        <p:txBody>
          <a:bodyPr wrap="none" rtlCol="0">
            <a:spAutoFit/>
          </a:bodyPr>
          <a:lstStyle/>
          <a:p>
            <a:r>
              <a:rPr kumimoji="1" lang="ja-JP" altLang="en-US" sz="2000"/>
              <a:t>算出される物理化学的特徴量</a:t>
            </a:r>
            <a:r>
              <a:rPr kumimoji="1" lang="en-US" altLang="ja-JP" sz="2000" dirty="0"/>
              <a:t>(18</a:t>
            </a:r>
            <a:r>
              <a:rPr kumimoji="1" lang="ja-JP" altLang="en-US" sz="2000"/>
              <a:t>種類</a:t>
            </a:r>
            <a:r>
              <a:rPr kumimoji="1" lang="en-US" altLang="ja-JP" sz="2000" dirty="0"/>
              <a:t>)</a:t>
            </a:r>
            <a:endParaRPr kumimoji="1" lang="ja-JP" altLang="en-US" sz="2000"/>
          </a:p>
        </p:txBody>
      </p:sp>
      <p:pic>
        <p:nvPicPr>
          <p:cNvPr id="7" name="図 6" descr="カラフルなグミ&#10;&#10;自動的に生成された説明">
            <a:extLst>
              <a:ext uri="{FF2B5EF4-FFF2-40B4-BE49-F238E27FC236}">
                <a16:creationId xmlns:a16="http://schemas.microsoft.com/office/drawing/2014/main" id="{7FBA16BA-19D1-5549-AD2D-5E4D24F7AEC2}"/>
              </a:ext>
            </a:extLst>
          </p:cNvPr>
          <p:cNvPicPr>
            <a:picLocks noChangeAspect="1"/>
          </p:cNvPicPr>
          <p:nvPr/>
        </p:nvPicPr>
        <p:blipFill>
          <a:blip r:embed="rId2"/>
          <a:stretch>
            <a:fillRect/>
          </a:stretch>
        </p:blipFill>
        <p:spPr>
          <a:xfrm>
            <a:off x="0" y="3137715"/>
            <a:ext cx="3879850" cy="2482850"/>
          </a:xfrm>
          <a:prstGeom prst="rect">
            <a:avLst/>
          </a:prstGeom>
        </p:spPr>
      </p:pic>
      <p:sp>
        <p:nvSpPr>
          <p:cNvPr id="8" name="正方形/長方形 7">
            <a:extLst>
              <a:ext uri="{FF2B5EF4-FFF2-40B4-BE49-F238E27FC236}">
                <a16:creationId xmlns:a16="http://schemas.microsoft.com/office/drawing/2014/main" id="{718D455C-B1AF-F54A-8E32-FC1E0BDC47BA}"/>
              </a:ext>
            </a:extLst>
          </p:cNvPr>
          <p:cNvSpPr/>
          <p:nvPr/>
        </p:nvSpPr>
        <p:spPr>
          <a:xfrm>
            <a:off x="441351" y="6018695"/>
            <a:ext cx="2861681" cy="646331"/>
          </a:xfrm>
          <a:prstGeom prst="rect">
            <a:avLst/>
          </a:prstGeom>
        </p:spPr>
        <p:txBody>
          <a:bodyPr wrap="none">
            <a:spAutoFit/>
          </a:bodyPr>
          <a:lstStyle/>
          <a:p>
            <a:r>
              <a:rPr kumimoji="1" lang="ja-JP" altLang="en-US"/>
              <a:t>アポ構造：</a:t>
            </a:r>
            <a:r>
              <a:rPr kumimoji="1" lang="en-US" altLang="ja-JP" dirty="0"/>
              <a:t>2ZB1A</a:t>
            </a:r>
            <a:r>
              <a:rPr kumimoji="1" lang="ja-JP" altLang="en-US"/>
              <a:t>について</a:t>
            </a:r>
            <a:endParaRPr kumimoji="1" lang="en-US" altLang="ja-JP" dirty="0"/>
          </a:p>
          <a:p>
            <a:r>
              <a:rPr lang="en-US" altLang="ja-JP" dirty="0" err="1"/>
              <a:t>Fpocket</a:t>
            </a:r>
            <a:r>
              <a:rPr lang="ja-JP" altLang="en-US"/>
              <a:t>で解析した結果</a:t>
            </a:r>
          </a:p>
        </p:txBody>
      </p:sp>
      <p:sp>
        <p:nvSpPr>
          <p:cNvPr id="9" name="ドーナツ 8">
            <a:extLst>
              <a:ext uri="{FF2B5EF4-FFF2-40B4-BE49-F238E27FC236}">
                <a16:creationId xmlns:a16="http://schemas.microsoft.com/office/drawing/2014/main" id="{270809D0-6548-E04A-98E9-FC0C0CBC6C45}"/>
              </a:ext>
            </a:extLst>
          </p:cNvPr>
          <p:cNvSpPr/>
          <p:nvPr/>
        </p:nvSpPr>
        <p:spPr>
          <a:xfrm>
            <a:off x="1872192" y="4596277"/>
            <a:ext cx="442031" cy="485422"/>
          </a:xfrm>
          <a:prstGeom prst="donut">
            <a:avLst>
              <a:gd name="adj" fmla="val 835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ドーナツ 10">
            <a:extLst>
              <a:ext uri="{FF2B5EF4-FFF2-40B4-BE49-F238E27FC236}">
                <a16:creationId xmlns:a16="http://schemas.microsoft.com/office/drawing/2014/main" id="{B0A6B463-B2E9-7741-9CBC-3ED0C55E23D5}"/>
              </a:ext>
            </a:extLst>
          </p:cNvPr>
          <p:cNvSpPr/>
          <p:nvPr/>
        </p:nvSpPr>
        <p:spPr>
          <a:xfrm>
            <a:off x="893321" y="4405166"/>
            <a:ext cx="442031" cy="485422"/>
          </a:xfrm>
          <a:prstGeom prst="donut">
            <a:avLst>
              <a:gd name="adj" fmla="val 852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C4AADB3-2CD1-B642-BAA0-6A64A38DC0B0}"/>
              </a:ext>
            </a:extLst>
          </p:cNvPr>
          <p:cNvSpPr/>
          <p:nvPr/>
        </p:nvSpPr>
        <p:spPr>
          <a:xfrm rot="20721937" flipH="1">
            <a:off x="1297782" y="4857824"/>
            <a:ext cx="45719" cy="116146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4F979B13-2806-BE4F-8854-52D008970A8B}"/>
              </a:ext>
            </a:extLst>
          </p:cNvPr>
          <p:cNvSpPr/>
          <p:nvPr/>
        </p:nvSpPr>
        <p:spPr>
          <a:xfrm rot="1645723">
            <a:off x="1692326" y="4978262"/>
            <a:ext cx="45719" cy="107741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91529CE9-38B7-D843-919A-E8B39AC12C22}"/>
              </a:ext>
            </a:extLst>
          </p:cNvPr>
          <p:cNvSpPr/>
          <p:nvPr/>
        </p:nvSpPr>
        <p:spPr>
          <a:xfrm>
            <a:off x="0" y="1614871"/>
            <a:ext cx="4066696" cy="1015663"/>
          </a:xfrm>
          <a:prstGeom prst="rect">
            <a:avLst/>
          </a:prstGeom>
        </p:spPr>
        <p:txBody>
          <a:bodyPr wrap="square">
            <a:spAutoFit/>
          </a:bodyPr>
          <a:lstStyle/>
          <a:p>
            <a:r>
              <a:rPr kumimoji="1" lang="en-US" altLang="ja-JP" sz="2000" dirty="0" err="1"/>
              <a:t>Fpocket</a:t>
            </a:r>
            <a:r>
              <a:rPr kumimoji="1" lang="ja-JP" altLang="en-US" sz="2000"/>
              <a:t>：タンパク質表面の幾何学的特徴からポケットを検出するオープンソースソフトウェア</a:t>
            </a:r>
            <a:r>
              <a:rPr kumimoji="1" lang="en-US" altLang="ja-JP" sz="2000" dirty="0"/>
              <a:t>.</a:t>
            </a:r>
            <a:endParaRPr kumimoji="1" lang="ja-JP" altLang="en-US" sz="2000"/>
          </a:p>
        </p:txBody>
      </p:sp>
    </p:spTree>
    <p:extLst>
      <p:ext uri="{BB962C8B-B14F-4D97-AF65-F5344CB8AC3E}">
        <p14:creationId xmlns:p14="http://schemas.microsoft.com/office/powerpoint/2010/main" val="1747453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2D5721-6A10-D045-8CE5-C8976264AFFF}"/>
              </a:ext>
            </a:extLst>
          </p:cNvPr>
          <p:cNvSpPr>
            <a:spLocks noGrp="1"/>
          </p:cNvSpPr>
          <p:nvPr>
            <p:ph type="title"/>
          </p:nvPr>
        </p:nvSpPr>
        <p:spPr/>
        <p:txBody>
          <a:bodyPr/>
          <a:lstStyle/>
          <a:p>
            <a:r>
              <a:rPr kumimoji="1" lang="ja-JP" altLang="en-US"/>
              <a:t>機械学習モデルについて</a:t>
            </a:r>
          </a:p>
        </p:txBody>
      </p:sp>
      <p:sp>
        <p:nvSpPr>
          <p:cNvPr id="5" name="テキスト ボックス 4">
            <a:extLst>
              <a:ext uri="{FF2B5EF4-FFF2-40B4-BE49-F238E27FC236}">
                <a16:creationId xmlns:a16="http://schemas.microsoft.com/office/drawing/2014/main" id="{E25EAC18-D2A2-FF4C-847C-1F92617F0D9E}"/>
              </a:ext>
            </a:extLst>
          </p:cNvPr>
          <p:cNvSpPr txBox="1"/>
          <p:nvPr/>
        </p:nvSpPr>
        <p:spPr>
          <a:xfrm>
            <a:off x="27458" y="1905506"/>
            <a:ext cx="5941080" cy="3416320"/>
          </a:xfrm>
          <a:prstGeom prst="rect">
            <a:avLst/>
          </a:prstGeom>
          <a:noFill/>
        </p:spPr>
        <p:txBody>
          <a:bodyPr wrap="square" rtlCol="0">
            <a:spAutoFit/>
          </a:bodyPr>
          <a:lstStyle/>
          <a:p>
            <a:pPr marL="342900" indent="-342900">
              <a:buFont typeface="Arial" panose="020B0604020202020204" pitchFamily="34" charset="0"/>
              <a:buChar char="•"/>
            </a:pPr>
            <a:r>
              <a:rPr kumimoji="1" lang="ja-JP" altLang="en-US" sz="2400"/>
              <a:t>機械学習モデルは</a:t>
            </a:r>
            <a:r>
              <a:rPr lang="en" altLang="ja-JP" sz="2400" dirty="0" err="1"/>
              <a:t>XGBoost</a:t>
            </a:r>
            <a:r>
              <a:rPr lang="en" altLang="ja-JP" sz="2400" dirty="0"/>
              <a:t> </a:t>
            </a:r>
            <a:r>
              <a:rPr lang="en-US" altLang="ja-JP" sz="2400" dirty="0"/>
              <a:t>,</a:t>
            </a:r>
            <a:r>
              <a:rPr lang="ja-JP" altLang="en-US" sz="2400"/>
              <a:t> </a:t>
            </a:r>
            <a:r>
              <a:rPr lang="en" altLang="ja-JP" sz="2400" dirty="0" err="1"/>
              <a:t>LightGBM</a:t>
            </a:r>
            <a:endParaRPr lang="en" altLang="ja-JP" sz="2400" dirty="0"/>
          </a:p>
          <a:p>
            <a:r>
              <a:rPr lang="ja-JP" altLang="en-US" sz="2400"/>
              <a:t>    を用いた</a:t>
            </a:r>
            <a:r>
              <a:rPr lang="en-US" altLang="ja-JP" sz="2400" dirty="0"/>
              <a:t>.</a:t>
            </a:r>
            <a:endParaRPr kumimoji="1" lang="en-US" altLang="ja-JP" sz="2400" dirty="0"/>
          </a:p>
          <a:p>
            <a:endParaRPr kumimoji="1" lang="en-US" altLang="ja-JP" sz="2400" dirty="0"/>
          </a:p>
          <a:p>
            <a:pPr marL="342900" indent="-342900">
              <a:buFont typeface="Arial" panose="020B0604020202020204" pitchFamily="34" charset="0"/>
              <a:buChar char="•"/>
            </a:pPr>
            <a:r>
              <a:rPr kumimoji="1" lang="ja-JP" altLang="en-US" sz="2400"/>
              <a:t>学習データ：</a:t>
            </a:r>
            <a:r>
              <a:rPr kumimoji="1" lang="en-US" altLang="ja-JP" sz="2400" dirty="0"/>
              <a:t>174</a:t>
            </a:r>
            <a:r>
              <a:rPr kumimoji="1" lang="ja-JP" altLang="en-US" sz="2400"/>
              <a:t> </a:t>
            </a:r>
            <a:r>
              <a:rPr kumimoji="1" lang="en-US" altLang="ja-JP" sz="2400" dirty="0"/>
              <a:t>,</a:t>
            </a:r>
            <a:r>
              <a:rPr kumimoji="1" lang="ja-JP" altLang="en-US" sz="2400" dirty="0"/>
              <a:t> </a:t>
            </a:r>
            <a:r>
              <a:rPr kumimoji="1" lang="ja-JP" altLang="en-US" sz="2400"/>
              <a:t>テストデータ：</a:t>
            </a:r>
            <a:r>
              <a:rPr kumimoji="1" lang="en-US" altLang="ja-JP" sz="2400" dirty="0"/>
              <a:t>20</a:t>
            </a:r>
          </a:p>
          <a:p>
            <a:endParaRPr kumimoji="1" lang="en-US" altLang="ja-JP" sz="2400" dirty="0"/>
          </a:p>
          <a:p>
            <a:pPr marL="342900" indent="-342900">
              <a:buFont typeface="Arial" panose="020B0604020202020204" pitchFamily="34" charset="0"/>
              <a:buChar char="•"/>
            </a:pPr>
            <a:r>
              <a:rPr kumimoji="1" lang="en-US" altLang="ja-JP" sz="2400" dirty="0"/>
              <a:t>k</a:t>
            </a:r>
            <a:r>
              <a:rPr kumimoji="1" lang="ja-JP" altLang="en-US" sz="2400"/>
              <a:t>分割検証法：</a:t>
            </a:r>
            <a:r>
              <a:rPr kumimoji="1" lang="en-US" altLang="ja-JP" sz="2400" dirty="0"/>
              <a:t>k=4</a:t>
            </a:r>
          </a:p>
          <a:p>
            <a:endParaRPr kumimoji="1" lang="en-US" altLang="ja-JP" sz="2400" dirty="0"/>
          </a:p>
          <a:p>
            <a:pPr marL="342900" indent="-342900">
              <a:buFont typeface="Arial" panose="020B0604020202020204" pitchFamily="34" charset="0"/>
              <a:buChar char="•"/>
            </a:pPr>
            <a:r>
              <a:rPr kumimoji="1" lang="ja-JP" altLang="en-US" sz="2400"/>
              <a:t>テストデータについて</a:t>
            </a:r>
            <a:r>
              <a:rPr kumimoji="1" lang="en-US" altLang="ja-JP" sz="2400" dirty="0"/>
              <a:t>,</a:t>
            </a:r>
            <a:r>
              <a:rPr kumimoji="1" lang="ja-JP" altLang="en-US" sz="2400"/>
              <a:t> </a:t>
            </a:r>
            <a:endParaRPr kumimoji="1" lang="en-US" altLang="ja-JP" sz="2400" dirty="0"/>
          </a:p>
          <a:p>
            <a:pPr marL="342900" indent="-342900">
              <a:buFont typeface="Arial" panose="020B0604020202020204" pitchFamily="34" charset="0"/>
              <a:buChar char="•"/>
            </a:pPr>
            <a:r>
              <a:rPr lang="en" altLang="ja-JP" sz="2400" dirty="0"/>
              <a:t>F1_score: 70.6% </a:t>
            </a:r>
            <a:r>
              <a:rPr lang="ja-JP" altLang="en-US" sz="2400"/>
              <a:t>の精度を達成</a:t>
            </a:r>
            <a:r>
              <a:rPr lang="en-US" altLang="ja-JP" sz="2400" dirty="0"/>
              <a:t>.</a:t>
            </a:r>
            <a:endParaRPr lang="en" altLang="ja-JP" sz="2400" dirty="0"/>
          </a:p>
        </p:txBody>
      </p:sp>
      <p:sp>
        <p:nvSpPr>
          <p:cNvPr id="6" name="テキスト ボックス 5">
            <a:extLst>
              <a:ext uri="{FF2B5EF4-FFF2-40B4-BE49-F238E27FC236}">
                <a16:creationId xmlns:a16="http://schemas.microsoft.com/office/drawing/2014/main" id="{B6AFD347-0C47-D64E-9FA9-AB38A6AA5E80}"/>
              </a:ext>
            </a:extLst>
          </p:cNvPr>
          <p:cNvSpPr txBox="1"/>
          <p:nvPr/>
        </p:nvSpPr>
        <p:spPr>
          <a:xfrm>
            <a:off x="5618195" y="5668329"/>
            <a:ext cx="2650627" cy="971484"/>
          </a:xfrm>
          <a:prstGeom prst="rect">
            <a:avLst/>
          </a:prstGeom>
          <a:noFill/>
        </p:spPr>
        <p:txBody>
          <a:bodyPr wrap="square" rtlCol="0">
            <a:spAutoFit/>
          </a:bodyPr>
          <a:lstStyle/>
          <a:p>
            <a:pPr>
              <a:lnSpc>
                <a:spcPct val="150000"/>
              </a:lnSpc>
            </a:pPr>
            <a:r>
              <a:rPr kumimoji="1" lang="en-US" altLang="ja-JP" sz="2000" dirty="0"/>
              <a:t>1:</a:t>
            </a:r>
            <a:r>
              <a:rPr kumimoji="1" lang="ja-JP" altLang="en-US" sz="2000"/>
              <a:t> クリプトサイト</a:t>
            </a:r>
            <a:endParaRPr kumimoji="1" lang="en-US" altLang="ja-JP" sz="2000" dirty="0"/>
          </a:p>
          <a:p>
            <a:pPr>
              <a:lnSpc>
                <a:spcPct val="150000"/>
              </a:lnSpc>
            </a:pPr>
            <a:r>
              <a:rPr kumimoji="1" lang="en-US" altLang="ja-JP" sz="2000" dirty="0"/>
              <a:t>0:</a:t>
            </a:r>
            <a:r>
              <a:rPr kumimoji="1" lang="ja-JP" altLang="en-US" sz="2000"/>
              <a:t> 表面の凹み</a:t>
            </a:r>
          </a:p>
        </p:txBody>
      </p:sp>
      <p:pic>
        <p:nvPicPr>
          <p:cNvPr id="7" name="図 6" descr="グラフ, 散布図&#10;&#10;自動的に生成された説明">
            <a:extLst>
              <a:ext uri="{FF2B5EF4-FFF2-40B4-BE49-F238E27FC236}">
                <a16:creationId xmlns:a16="http://schemas.microsoft.com/office/drawing/2014/main" id="{EB09FF02-7792-7247-A63C-BB291615E777}"/>
              </a:ext>
            </a:extLst>
          </p:cNvPr>
          <p:cNvPicPr>
            <a:picLocks noChangeAspect="1"/>
          </p:cNvPicPr>
          <p:nvPr/>
        </p:nvPicPr>
        <p:blipFill rotWithShape="1">
          <a:blip r:embed="rId2"/>
          <a:srcRect l="27273" r="2767"/>
          <a:stretch/>
        </p:blipFill>
        <p:spPr>
          <a:xfrm>
            <a:off x="5432667" y="1690689"/>
            <a:ext cx="3710379" cy="3977640"/>
          </a:xfrm>
          <a:prstGeom prst="rect">
            <a:avLst/>
          </a:prstGeom>
        </p:spPr>
      </p:pic>
    </p:spTree>
    <p:extLst>
      <p:ext uri="{BB962C8B-B14F-4D97-AF65-F5344CB8AC3E}">
        <p14:creationId xmlns:p14="http://schemas.microsoft.com/office/powerpoint/2010/main" val="3458422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B8148E-1440-7C47-9EF1-976FD4A5F5D5}"/>
              </a:ext>
            </a:extLst>
          </p:cNvPr>
          <p:cNvSpPr>
            <a:spLocks noGrp="1"/>
          </p:cNvSpPr>
          <p:nvPr>
            <p:ph type="title"/>
          </p:nvPr>
        </p:nvSpPr>
        <p:spPr/>
        <p:txBody>
          <a:bodyPr/>
          <a:lstStyle/>
          <a:p>
            <a:r>
              <a:rPr lang="ja-JP" altLang="en-US"/>
              <a:t>機械学習モデルの</a:t>
            </a:r>
            <a:br>
              <a:rPr lang="en-US" altLang="ja-JP" dirty="0"/>
            </a:br>
            <a:r>
              <a:rPr lang="ja-JP" altLang="en-US"/>
              <a:t>重要特徴量可視化</a:t>
            </a:r>
            <a:endParaRPr kumimoji="1" lang="ja-JP" altLang="en-US"/>
          </a:p>
        </p:txBody>
      </p:sp>
      <p:pic>
        <p:nvPicPr>
          <p:cNvPr id="3" name="図 2" descr="グラフ&#10;&#10;自動的に生成された説明">
            <a:extLst>
              <a:ext uri="{FF2B5EF4-FFF2-40B4-BE49-F238E27FC236}">
                <a16:creationId xmlns:a16="http://schemas.microsoft.com/office/drawing/2014/main" id="{F613F927-A47C-7948-92B6-2D2583D62C7F}"/>
              </a:ext>
            </a:extLst>
          </p:cNvPr>
          <p:cNvPicPr>
            <a:picLocks noChangeAspect="1"/>
          </p:cNvPicPr>
          <p:nvPr/>
        </p:nvPicPr>
        <p:blipFill>
          <a:blip r:embed="rId3"/>
          <a:stretch>
            <a:fillRect/>
          </a:stretch>
        </p:blipFill>
        <p:spPr>
          <a:xfrm>
            <a:off x="0" y="2314574"/>
            <a:ext cx="4663018" cy="3497263"/>
          </a:xfrm>
          <a:prstGeom prst="rect">
            <a:avLst/>
          </a:prstGeom>
        </p:spPr>
      </p:pic>
      <p:pic>
        <p:nvPicPr>
          <p:cNvPr id="4" name="図 3" descr="グラフ&#10;&#10;自動的に生成された説明">
            <a:extLst>
              <a:ext uri="{FF2B5EF4-FFF2-40B4-BE49-F238E27FC236}">
                <a16:creationId xmlns:a16="http://schemas.microsoft.com/office/drawing/2014/main" id="{15ED7287-9008-DA4A-81E4-623186F83738}"/>
              </a:ext>
            </a:extLst>
          </p:cNvPr>
          <p:cNvPicPr>
            <a:picLocks noChangeAspect="1"/>
          </p:cNvPicPr>
          <p:nvPr/>
        </p:nvPicPr>
        <p:blipFill rotWithShape="1">
          <a:blip r:embed="rId4"/>
          <a:srcRect l="3464"/>
          <a:stretch/>
        </p:blipFill>
        <p:spPr>
          <a:xfrm>
            <a:off x="4397828" y="2238376"/>
            <a:ext cx="4746171" cy="3687366"/>
          </a:xfrm>
          <a:prstGeom prst="rect">
            <a:avLst/>
          </a:prstGeom>
        </p:spPr>
      </p:pic>
      <p:sp>
        <p:nvSpPr>
          <p:cNvPr id="15" name="テキスト ボックス 14">
            <a:extLst>
              <a:ext uri="{FF2B5EF4-FFF2-40B4-BE49-F238E27FC236}">
                <a16:creationId xmlns:a16="http://schemas.microsoft.com/office/drawing/2014/main" id="{F49C9F64-15CC-4542-995E-CD6607BE8F73}"/>
              </a:ext>
            </a:extLst>
          </p:cNvPr>
          <p:cNvSpPr txBox="1"/>
          <p:nvPr/>
        </p:nvSpPr>
        <p:spPr>
          <a:xfrm>
            <a:off x="462971" y="1994550"/>
            <a:ext cx="2603790" cy="400110"/>
          </a:xfrm>
          <a:prstGeom prst="rect">
            <a:avLst/>
          </a:prstGeom>
          <a:noFill/>
        </p:spPr>
        <p:txBody>
          <a:bodyPr wrap="none" rtlCol="0">
            <a:spAutoFit/>
          </a:bodyPr>
          <a:lstStyle/>
          <a:p>
            <a:r>
              <a:rPr kumimoji="1" lang="en-US" altLang="ja-JP" sz="2000" dirty="0" err="1"/>
              <a:t>XGBoost</a:t>
            </a:r>
            <a:r>
              <a:rPr kumimoji="1" lang="ja-JP" altLang="en-US" sz="2000"/>
              <a:t>の重要特徴量</a:t>
            </a:r>
            <a:endParaRPr kumimoji="1" lang="en-US" altLang="ja-JP" sz="2000" dirty="0"/>
          </a:p>
        </p:txBody>
      </p:sp>
      <p:sp>
        <p:nvSpPr>
          <p:cNvPr id="16" name="テキスト ボックス 15">
            <a:extLst>
              <a:ext uri="{FF2B5EF4-FFF2-40B4-BE49-F238E27FC236}">
                <a16:creationId xmlns:a16="http://schemas.microsoft.com/office/drawing/2014/main" id="{E79E6103-CC17-7845-93B3-7672D732B87A}"/>
              </a:ext>
            </a:extLst>
          </p:cNvPr>
          <p:cNvSpPr txBox="1"/>
          <p:nvPr/>
        </p:nvSpPr>
        <p:spPr>
          <a:xfrm>
            <a:off x="4629659" y="1969896"/>
            <a:ext cx="2751074" cy="400110"/>
          </a:xfrm>
          <a:prstGeom prst="rect">
            <a:avLst/>
          </a:prstGeom>
          <a:noFill/>
        </p:spPr>
        <p:txBody>
          <a:bodyPr wrap="none" rtlCol="0">
            <a:spAutoFit/>
          </a:bodyPr>
          <a:lstStyle/>
          <a:p>
            <a:r>
              <a:rPr kumimoji="1" lang="en-US" altLang="ja-JP" sz="2000" dirty="0" err="1"/>
              <a:t>LightGBM</a:t>
            </a:r>
            <a:r>
              <a:rPr kumimoji="1" lang="ja-JP" altLang="en-US" sz="2000"/>
              <a:t>の重要特徴量</a:t>
            </a:r>
            <a:endParaRPr kumimoji="1" lang="en-US" altLang="ja-JP" sz="2000" dirty="0"/>
          </a:p>
        </p:txBody>
      </p:sp>
      <p:sp>
        <p:nvSpPr>
          <p:cNvPr id="5" name="正方形/長方形 4">
            <a:extLst>
              <a:ext uri="{FF2B5EF4-FFF2-40B4-BE49-F238E27FC236}">
                <a16:creationId xmlns:a16="http://schemas.microsoft.com/office/drawing/2014/main" id="{6E8E3DCD-4F1A-8749-A761-0C46D24DCC2F}"/>
              </a:ext>
            </a:extLst>
          </p:cNvPr>
          <p:cNvSpPr/>
          <p:nvPr/>
        </p:nvSpPr>
        <p:spPr>
          <a:xfrm>
            <a:off x="229592" y="6001940"/>
            <a:ext cx="8336472" cy="707886"/>
          </a:xfrm>
          <a:prstGeom prst="rect">
            <a:avLst/>
          </a:prstGeom>
        </p:spPr>
        <p:txBody>
          <a:bodyPr wrap="square">
            <a:spAutoFit/>
          </a:bodyPr>
          <a:lstStyle/>
          <a:p>
            <a:pPr marL="342900" lvl="0" indent="-342900" defTabSz="914400">
              <a:buFont typeface="Arial" panose="020B0604020202020204" pitchFamily="34" charset="0"/>
              <a:buChar char="•"/>
              <a:defRPr/>
            </a:pPr>
            <a:r>
              <a:rPr kumimoji="1" lang="ja-JP" altLang="en-US" sz="2000"/>
              <a:t>各モデルが学習において重要と判断した特徴量を可視化</a:t>
            </a:r>
            <a:r>
              <a:rPr kumimoji="1" lang="en-US" altLang="ja-JP" sz="2000" dirty="0"/>
              <a:t>.</a:t>
            </a:r>
          </a:p>
          <a:p>
            <a:pPr marL="342900" lvl="0" indent="-342900" defTabSz="914400">
              <a:buFont typeface="Arial" panose="020B0604020202020204" pitchFamily="34" charset="0"/>
              <a:buChar char="•"/>
              <a:defRPr/>
            </a:pPr>
            <a:r>
              <a:rPr kumimoji="1" lang="ja-JP" altLang="en-US" sz="2000"/>
              <a:t>重要度の高い順に特徴量をソートして表示</a:t>
            </a:r>
            <a:r>
              <a:rPr kumimoji="1" lang="en-US" altLang="ja-JP" sz="2000" dirty="0"/>
              <a:t>.</a:t>
            </a:r>
            <a:endParaRPr kumimoji="1" lang="ja-JP" altLang="en-US" sz="2000"/>
          </a:p>
        </p:txBody>
      </p:sp>
    </p:spTree>
    <p:extLst>
      <p:ext uri="{BB962C8B-B14F-4D97-AF65-F5344CB8AC3E}">
        <p14:creationId xmlns:p14="http://schemas.microsoft.com/office/powerpoint/2010/main" val="15398141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B8148E-1440-7C47-9EF1-976FD4A5F5D5}"/>
              </a:ext>
            </a:extLst>
          </p:cNvPr>
          <p:cNvSpPr>
            <a:spLocks noGrp="1"/>
          </p:cNvSpPr>
          <p:nvPr>
            <p:ph type="title"/>
          </p:nvPr>
        </p:nvSpPr>
        <p:spPr/>
        <p:txBody>
          <a:bodyPr/>
          <a:lstStyle/>
          <a:p>
            <a:r>
              <a:rPr lang="en-US" altLang="ja-JP" dirty="0" err="1"/>
              <a:t>XGBoost</a:t>
            </a:r>
            <a:r>
              <a:rPr lang="ja-JP" altLang="en-US"/>
              <a:t>と</a:t>
            </a:r>
            <a:r>
              <a:rPr lang="en-US" altLang="ja-JP" dirty="0" err="1"/>
              <a:t>LightGBM</a:t>
            </a:r>
            <a:r>
              <a:rPr lang="ja-JP" altLang="en-US"/>
              <a:t>の</a:t>
            </a:r>
            <a:br>
              <a:rPr lang="en-US" altLang="ja-JP" dirty="0"/>
            </a:br>
            <a:r>
              <a:rPr lang="ja-JP" altLang="en-US"/>
              <a:t>重要特徴量可視化</a:t>
            </a:r>
            <a:endParaRPr kumimoji="1" lang="ja-JP" altLang="en-US"/>
          </a:p>
        </p:txBody>
      </p:sp>
      <p:pic>
        <p:nvPicPr>
          <p:cNvPr id="3" name="図 2" descr="グラフ&#10;&#10;自動的に生成された説明">
            <a:extLst>
              <a:ext uri="{FF2B5EF4-FFF2-40B4-BE49-F238E27FC236}">
                <a16:creationId xmlns:a16="http://schemas.microsoft.com/office/drawing/2014/main" id="{F613F927-A47C-7948-92B6-2D2583D62C7F}"/>
              </a:ext>
            </a:extLst>
          </p:cNvPr>
          <p:cNvPicPr>
            <a:picLocks noChangeAspect="1"/>
          </p:cNvPicPr>
          <p:nvPr/>
        </p:nvPicPr>
        <p:blipFill>
          <a:blip r:embed="rId3"/>
          <a:stretch>
            <a:fillRect/>
          </a:stretch>
        </p:blipFill>
        <p:spPr>
          <a:xfrm>
            <a:off x="0" y="2314574"/>
            <a:ext cx="4663018" cy="3497263"/>
          </a:xfrm>
          <a:prstGeom prst="rect">
            <a:avLst/>
          </a:prstGeom>
        </p:spPr>
      </p:pic>
      <p:pic>
        <p:nvPicPr>
          <p:cNvPr id="4" name="図 3" descr="グラフ&#10;&#10;自動的に生成された説明">
            <a:extLst>
              <a:ext uri="{FF2B5EF4-FFF2-40B4-BE49-F238E27FC236}">
                <a16:creationId xmlns:a16="http://schemas.microsoft.com/office/drawing/2014/main" id="{15ED7287-9008-DA4A-81E4-623186F83738}"/>
              </a:ext>
            </a:extLst>
          </p:cNvPr>
          <p:cNvPicPr>
            <a:picLocks noChangeAspect="1"/>
          </p:cNvPicPr>
          <p:nvPr/>
        </p:nvPicPr>
        <p:blipFill rotWithShape="1">
          <a:blip r:embed="rId4"/>
          <a:srcRect l="3464"/>
          <a:stretch/>
        </p:blipFill>
        <p:spPr>
          <a:xfrm>
            <a:off x="4397828" y="2238376"/>
            <a:ext cx="4746171" cy="3687366"/>
          </a:xfrm>
          <a:prstGeom prst="rect">
            <a:avLst/>
          </a:prstGeom>
        </p:spPr>
      </p:pic>
      <p:cxnSp>
        <p:nvCxnSpPr>
          <p:cNvPr id="6" name="直線コネクタ 5">
            <a:extLst>
              <a:ext uri="{FF2B5EF4-FFF2-40B4-BE49-F238E27FC236}">
                <a16:creationId xmlns:a16="http://schemas.microsoft.com/office/drawing/2014/main" id="{B2F92C91-41CD-E640-8136-74CBF9F41CD0}"/>
              </a:ext>
            </a:extLst>
          </p:cNvPr>
          <p:cNvCxnSpPr>
            <a:cxnSpLocks/>
          </p:cNvCxnSpPr>
          <p:nvPr/>
        </p:nvCxnSpPr>
        <p:spPr>
          <a:xfrm>
            <a:off x="457200" y="2667000"/>
            <a:ext cx="11865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D3F0E806-5BDD-494A-BD3A-C34DC661A926}"/>
              </a:ext>
            </a:extLst>
          </p:cNvPr>
          <p:cNvCxnSpPr>
            <a:cxnSpLocks/>
          </p:cNvCxnSpPr>
          <p:nvPr/>
        </p:nvCxnSpPr>
        <p:spPr>
          <a:xfrm>
            <a:off x="4778828" y="2601684"/>
            <a:ext cx="11865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36C1A2F1-66EF-5C4E-8CA1-60A5BBBE191D}"/>
              </a:ext>
            </a:extLst>
          </p:cNvPr>
          <p:cNvCxnSpPr>
            <a:cxnSpLocks/>
          </p:cNvCxnSpPr>
          <p:nvPr/>
        </p:nvCxnSpPr>
        <p:spPr>
          <a:xfrm>
            <a:off x="1088571" y="2960914"/>
            <a:ext cx="55517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BF4D40CD-526B-6D46-B6B9-7AFD7C73AB8B}"/>
              </a:ext>
            </a:extLst>
          </p:cNvPr>
          <p:cNvCxnSpPr>
            <a:cxnSpLocks/>
          </p:cNvCxnSpPr>
          <p:nvPr/>
        </p:nvCxnSpPr>
        <p:spPr>
          <a:xfrm>
            <a:off x="1409874" y="2798354"/>
            <a:ext cx="2213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41DA0CEE-4DB3-2846-9A22-1D115CEBCCD8}"/>
              </a:ext>
            </a:extLst>
          </p:cNvPr>
          <p:cNvCxnSpPr>
            <a:cxnSpLocks/>
          </p:cNvCxnSpPr>
          <p:nvPr/>
        </p:nvCxnSpPr>
        <p:spPr>
          <a:xfrm>
            <a:off x="5712286" y="3082834"/>
            <a:ext cx="2213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8D6AA744-5CB1-EB4D-A529-1F2274A2A57C}"/>
              </a:ext>
            </a:extLst>
          </p:cNvPr>
          <p:cNvCxnSpPr>
            <a:cxnSpLocks/>
          </p:cNvCxnSpPr>
          <p:nvPr/>
        </p:nvCxnSpPr>
        <p:spPr>
          <a:xfrm>
            <a:off x="5386251" y="2767874"/>
            <a:ext cx="55517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F49C9F64-15CC-4542-995E-CD6607BE8F73}"/>
              </a:ext>
            </a:extLst>
          </p:cNvPr>
          <p:cNvSpPr txBox="1"/>
          <p:nvPr/>
        </p:nvSpPr>
        <p:spPr>
          <a:xfrm>
            <a:off x="462971" y="1994550"/>
            <a:ext cx="2603790" cy="400110"/>
          </a:xfrm>
          <a:prstGeom prst="rect">
            <a:avLst/>
          </a:prstGeom>
          <a:noFill/>
        </p:spPr>
        <p:txBody>
          <a:bodyPr wrap="none" rtlCol="0">
            <a:spAutoFit/>
          </a:bodyPr>
          <a:lstStyle/>
          <a:p>
            <a:r>
              <a:rPr kumimoji="1" lang="en-US" altLang="ja-JP" sz="2000" dirty="0" err="1"/>
              <a:t>XGBoost</a:t>
            </a:r>
            <a:r>
              <a:rPr kumimoji="1" lang="ja-JP" altLang="en-US" sz="2000"/>
              <a:t>の重要特徴量</a:t>
            </a:r>
            <a:endParaRPr kumimoji="1" lang="en-US" altLang="ja-JP" sz="2000" dirty="0"/>
          </a:p>
        </p:txBody>
      </p:sp>
      <p:sp>
        <p:nvSpPr>
          <p:cNvPr id="16" name="テキスト ボックス 15">
            <a:extLst>
              <a:ext uri="{FF2B5EF4-FFF2-40B4-BE49-F238E27FC236}">
                <a16:creationId xmlns:a16="http://schemas.microsoft.com/office/drawing/2014/main" id="{E79E6103-CC17-7845-93B3-7672D732B87A}"/>
              </a:ext>
            </a:extLst>
          </p:cNvPr>
          <p:cNvSpPr txBox="1"/>
          <p:nvPr/>
        </p:nvSpPr>
        <p:spPr>
          <a:xfrm>
            <a:off x="4629659" y="1969896"/>
            <a:ext cx="2751074" cy="400110"/>
          </a:xfrm>
          <a:prstGeom prst="rect">
            <a:avLst/>
          </a:prstGeom>
          <a:noFill/>
        </p:spPr>
        <p:txBody>
          <a:bodyPr wrap="none" rtlCol="0">
            <a:spAutoFit/>
          </a:bodyPr>
          <a:lstStyle/>
          <a:p>
            <a:r>
              <a:rPr kumimoji="1" lang="en-US" altLang="ja-JP" sz="2000" dirty="0" err="1"/>
              <a:t>LightGBM</a:t>
            </a:r>
            <a:r>
              <a:rPr kumimoji="1" lang="ja-JP" altLang="en-US" sz="2000"/>
              <a:t>の重要特徴量</a:t>
            </a:r>
            <a:endParaRPr kumimoji="1" lang="en-US" altLang="ja-JP" sz="2000" dirty="0"/>
          </a:p>
        </p:txBody>
      </p:sp>
      <p:sp>
        <p:nvSpPr>
          <p:cNvPr id="5" name="正方形/長方形 4">
            <a:extLst>
              <a:ext uri="{FF2B5EF4-FFF2-40B4-BE49-F238E27FC236}">
                <a16:creationId xmlns:a16="http://schemas.microsoft.com/office/drawing/2014/main" id="{CE6747C5-5E89-F949-BECC-2ECFA6F527AE}"/>
              </a:ext>
            </a:extLst>
          </p:cNvPr>
          <p:cNvSpPr/>
          <p:nvPr/>
        </p:nvSpPr>
        <p:spPr>
          <a:xfrm>
            <a:off x="277437" y="5979597"/>
            <a:ext cx="8667058" cy="707886"/>
          </a:xfrm>
          <a:prstGeom prst="rect">
            <a:avLst/>
          </a:prstGeom>
        </p:spPr>
        <p:txBody>
          <a:bodyPr wrap="square">
            <a:spAutoFit/>
          </a:bodyPr>
          <a:lstStyle/>
          <a:p>
            <a:pPr marL="342900" indent="-342900">
              <a:buFont typeface="Arial" panose="020B0604020202020204" pitchFamily="34" charset="0"/>
              <a:buChar char="•"/>
            </a:pPr>
            <a:r>
              <a:rPr kumimoji="1" lang="en" altLang="ja-JP" sz="2000" dirty="0"/>
              <a:t>Mean alp. </a:t>
            </a:r>
            <a:r>
              <a:rPr kumimoji="1" lang="en" altLang="ja-JP" sz="2000" dirty="0" err="1"/>
              <a:t>sph</a:t>
            </a:r>
            <a:r>
              <a:rPr kumimoji="1" lang="en" altLang="ja-JP" sz="2000" dirty="0"/>
              <a:t>. Solvent access, Polarity score, Score</a:t>
            </a:r>
            <a:r>
              <a:rPr kumimoji="1" lang="ja-JP" altLang="en-US" sz="2000"/>
              <a:t>が両モデルともに重要と判断した上位の特徴量</a:t>
            </a:r>
            <a:r>
              <a:rPr kumimoji="1" lang="en-US" altLang="ja-JP" sz="2000" dirty="0"/>
              <a:t>.</a:t>
            </a:r>
            <a:endParaRPr lang="ja-JP" altLang="en-US" sz="2000"/>
          </a:p>
        </p:txBody>
      </p:sp>
    </p:spTree>
    <p:extLst>
      <p:ext uri="{BB962C8B-B14F-4D97-AF65-F5344CB8AC3E}">
        <p14:creationId xmlns:p14="http://schemas.microsoft.com/office/powerpoint/2010/main" val="7399511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457EC0-19E7-A541-9C2E-0181786E7662}"/>
              </a:ext>
            </a:extLst>
          </p:cNvPr>
          <p:cNvSpPr>
            <a:spLocks noGrp="1"/>
          </p:cNvSpPr>
          <p:nvPr>
            <p:ph type="title"/>
          </p:nvPr>
        </p:nvSpPr>
        <p:spPr/>
        <p:txBody>
          <a:bodyPr/>
          <a:lstStyle/>
          <a:p>
            <a:r>
              <a:rPr lang="ja-JP" altLang="en-US"/>
              <a:t>特徴量の因子分析</a:t>
            </a:r>
            <a:endParaRPr kumimoji="1" lang="ja-JP" altLang="en-US"/>
          </a:p>
        </p:txBody>
      </p:sp>
      <p:pic>
        <p:nvPicPr>
          <p:cNvPr id="5" name="図 4" descr="図形&#10;&#10;自動的に生成された説明">
            <a:extLst>
              <a:ext uri="{FF2B5EF4-FFF2-40B4-BE49-F238E27FC236}">
                <a16:creationId xmlns:a16="http://schemas.microsoft.com/office/drawing/2014/main" id="{A720D512-8C4F-084A-8630-D59FA7F0B00B}"/>
              </a:ext>
            </a:extLst>
          </p:cNvPr>
          <p:cNvPicPr>
            <a:picLocks noChangeAspect="1"/>
          </p:cNvPicPr>
          <p:nvPr/>
        </p:nvPicPr>
        <p:blipFill>
          <a:blip r:embed="rId3"/>
          <a:stretch>
            <a:fillRect/>
          </a:stretch>
        </p:blipFill>
        <p:spPr>
          <a:xfrm>
            <a:off x="289920" y="1906405"/>
            <a:ext cx="8082844" cy="4849706"/>
          </a:xfrm>
          <a:prstGeom prst="rect">
            <a:avLst/>
          </a:prstGeom>
        </p:spPr>
      </p:pic>
      <p:sp>
        <p:nvSpPr>
          <p:cNvPr id="6" name="テキスト ボックス 5">
            <a:extLst>
              <a:ext uri="{FF2B5EF4-FFF2-40B4-BE49-F238E27FC236}">
                <a16:creationId xmlns:a16="http://schemas.microsoft.com/office/drawing/2014/main" id="{05DF2F9C-F1B3-0847-9B9F-F49CA556392E}"/>
              </a:ext>
            </a:extLst>
          </p:cNvPr>
          <p:cNvSpPr txBox="1"/>
          <p:nvPr/>
        </p:nvSpPr>
        <p:spPr>
          <a:xfrm>
            <a:off x="237506" y="1484416"/>
            <a:ext cx="8563563" cy="400110"/>
          </a:xfrm>
          <a:prstGeom prst="rect">
            <a:avLst/>
          </a:prstGeom>
          <a:noFill/>
        </p:spPr>
        <p:txBody>
          <a:bodyPr wrap="none" rtlCol="0">
            <a:spAutoFit/>
          </a:bodyPr>
          <a:lstStyle/>
          <a:p>
            <a:r>
              <a:rPr kumimoji="1" lang="en-US" altLang="ja-JP" sz="2000" dirty="0" err="1"/>
              <a:t>Fpocket</a:t>
            </a:r>
            <a:r>
              <a:rPr kumimoji="1" lang="ja-JP" altLang="en-US" sz="2000"/>
              <a:t>の各特徴量について</a:t>
            </a:r>
            <a:r>
              <a:rPr kumimoji="1" lang="en-US" altLang="ja-JP" sz="2000" dirty="0"/>
              <a:t>,</a:t>
            </a:r>
            <a:r>
              <a:rPr kumimoji="1" lang="ja-JP" altLang="en-US" sz="2000"/>
              <a:t> クリプトサイトの有無でヒストグラムを作成</a:t>
            </a:r>
          </a:p>
        </p:txBody>
      </p:sp>
    </p:spTree>
    <p:extLst>
      <p:ext uri="{BB962C8B-B14F-4D97-AF65-F5344CB8AC3E}">
        <p14:creationId xmlns:p14="http://schemas.microsoft.com/office/powerpoint/2010/main" val="30786731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457EC0-19E7-A541-9C2E-0181786E7662}"/>
              </a:ext>
            </a:extLst>
          </p:cNvPr>
          <p:cNvSpPr>
            <a:spLocks noGrp="1"/>
          </p:cNvSpPr>
          <p:nvPr>
            <p:ph type="title"/>
          </p:nvPr>
        </p:nvSpPr>
        <p:spPr/>
        <p:txBody>
          <a:bodyPr/>
          <a:lstStyle/>
          <a:p>
            <a:r>
              <a:rPr lang="ja-JP" altLang="en-US"/>
              <a:t>特徴量の因子分析</a:t>
            </a:r>
            <a:endParaRPr kumimoji="1" lang="ja-JP" altLang="en-US"/>
          </a:p>
        </p:txBody>
      </p:sp>
      <p:pic>
        <p:nvPicPr>
          <p:cNvPr id="5" name="図 4" descr="図形&#10;&#10;自動的に生成された説明">
            <a:extLst>
              <a:ext uri="{FF2B5EF4-FFF2-40B4-BE49-F238E27FC236}">
                <a16:creationId xmlns:a16="http://schemas.microsoft.com/office/drawing/2014/main" id="{A720D512-8C4F-084A-8630-D59FA7F0B00B}"/>
              </a:ext>
            </a:extLst>
          </p:cNvPr>
          <p:cNvPicPr>
            <a:picLocks noChangeAspect="1"/>
          </p:cNvPicPr>
          <p:nvPr/>
        </p:nvPicPr>
        <p:blipFill rotWithShape="1">
          <a:blip r:embed="rId3"/>
          <a:srcRect t="1328" r="85274" b="74803"/>
          <a:stretch/>
        </p:blipFill>
        <p:spPr>
          <a:xfrm>
            <a:off x="41295" y="2790168"/>
            <a:ext cx="2431250" cy="2364699"/>
          </a:xfrm>
          <a:prstGeom prst="rect">
            <a:avLst/>
          </a:prstGeom>
        </p:spPr>
      </p:pic>
      <p:sp>
        <p:nvSpPr>
          <p:cNvPr id="6" name="テキスト ボックス 5">
            <a:extLst>
              <a:ext uri="{FF2B5EF4-FFF2-40B4-BE49-F238E27FC236}">
                <a16:creationId xmlns:a16="http://schemas.microsoft.com/office/drawing/2014/main" id="{05DF2F9C-F1B3-0847-9B9F-F49CA556392E}"/>
              </a:ext>
            </a:extLst>
          </p:cNvPr>
          <p:cNvSpPr txBox="1"/>
          <p:nvPr/>
        </p:nvSpPr>
        <p:spPr>
          <a:xfrm>
            <a:off x="237506" y="1493365"/>
            <a:ext cx="8563563" cy="400110"/>
          </a:xfrm>
          <a:prstGeom prst="rect">
            <a:avLst/>
          </a:prstGeom>
          <a:noFill/>
        </p:spPr>
        <p:txBody>
          <a:bodyPr wrap="none" rtlCol="0">
            <a:spAutoFit/>
          </a:bodyPr>
          <a:lstStyle/>
          <a:p>
            <a:r>
              <a:rPr kumimoji="1" lang="en-US" altLang="ja-JP" sz="2000" dirty="0" err="1"/>
              <a:t>Fpocket</a:t>
            </a:r>
            <a:r>
              <a:rPr kumimoji="1" lang="ja-JP" altLang="en-US" sz="2000"/>
              <a:t>の各特徴量について</a:t>
            </a:r>
            <a:r>
              <a:rPr kumimoji="1" lang="en-US" altLang="ja-JP" sz="2000" dirty="0"/>
              <a:t>,</a:t>
            </a:r>
            <a:r>
              <a:rPr kumimoji="1" lang="ja-JP" altLang="en-US" sz="2000"/>
              <a:t> クリプトサイトの有無でヒストグラムを作成</a:t>
            </a:r>
          </a:p>
        </p:txBody>
      </p:sp>
      <p:pic>
        <p:nvPicPr>
          <p:cNvPr id="12" name="図 11" descr="図形&#10;&#10;自動的に生成された説明">
            <a:extLst>
              <a:ext uri="{FF2B5EF4-FFF2-40B4-BE49-F238E27FC236}">
                <a16:creationId xmlns:a16="http://schemas.microsoft.com/office/drawing/2014/main" id="{DADAF6FF-344A-DC4A-AC36-CEB8DFFB33A4}"/>
              </a:ext>
            </a:extLst>
          </p:cNvPr>
          <p:cNvPicPr>
            <a:picLocks noChangeAspect="1"/>
          </p:cNvPicPr>
          <p:nvPr/>
        </p:nvPicPr>
        <p:blipFill rotWithShape="1">
          <a:blip r:embed="rId3"/>
          <a:srcRect l="79671" t="26267" r="5502" b="49697"/>
          <a:stretch/>
        </p:blipFill>
        <p:spPr>
          <a:xfrm>
            <a:off x="2413921" y="2822824"/>
            <a:ext cx="2431250" cy="2364699"/>
          </a:xfrm>
          <a:prstGeom prst="rect">
            <a:avLst/>
          </a:prstGeom>
        </p:spPr>
      </p:pic>
      <p:pic>
        <p:nvPicPr>
          <p:cNvPr id="13" name="図 12" descr="図形&#10;&#10;自動的に生成された説明">
            <a:extLst>
              <a:ext uri="{FF2B5EF4-FFF2-40B4-BE49-F238E27FC236}">
                <a16:creationId xmlns:a16="http://schemas.microsoft.com/office/drawing/2014/main" id="{557C2A4E-15F7-C44A-92FD-275D7952B44B}"/>
              </a:ext>
            </a:extLst>
          </p:cNvPr>
          <p:cNvPicPr>
            <a:picLocks noChangeAspect="1"/>
          </p:cNvPicPr>
          <p:nvPr/>
        </p:nvPicPr>
        <p:blipFill rotWithShape="1">
          <a:blip r:embed="rId3"/>
          <a:srcRect l="59933" t="51179" r="25694" b="25139"/>
          <a:stretch/>
        </p:blipFill>
        <p:spPr>
          <a:xfrm>
            <a:off x="4773904" y="2818928"/>
            <a:ext cx="2362801" cy="2335938"/>
          </a:xfrm>
          <a:prstGeom prst="rect">
            <a:avLst/>
          </a:prstGeom>
        </p:spPr>
      </p:pic>
      <p:sp>
        <p:nvSpPr>
          <p:cNvPr id="3" name="テキスト ボックス 2">
            <a:extLst>
              <a:ext uri="{FF2B5EF4-FFF2-40B4-BE49-F238E27FC236}">
                <a16:creationId xmlns:a16="http://schemas.microsoft.com/office/drawing/2014/main" id="{D050D6E2-9CA3-9C46-BA75-D5D38700FB7A}"/>
              </a:ext>
            </a:extLst>
          </p:cNvPr>
          <p:cNvSpPr txBox="1"/>
          <p:nvPr/>
        </p:nvSpPr>
        <p:spPr>
          <a:xfrm>
            <a:off x="229619" y="5514260"/>
            <a:ext cx="7804525" cy="646331"/>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a:t>機械学習モデルがクリプトサイトの有無の分類において重要と判断した特徴量は</a:t>
            </a:r>
            <a:r>
              <a:rPr kumimoji="1" lang="en-US" altLang="ja-JP" dirty="0"/>
              <a:t>,</a:t>
            </a:r>
            <a:r>
              <a:rPr kumimoji="1" lang="ja-JP" altLang="en-US"/>
              <a:t> ヒストグラム比較しても傾向に違いがあることがわかった</a:t>
            </a:r>
            <a:r>
              <a:rPr kumimoji="1" lang="en-US" altLang="ja-JP" dirty="0"/>
              <a:t>.</a:t>
            </a:r>
            <a:endParaRPr kumimoji="1" lang="ja-JP" altLang="en-US"/>
          </a:p>
        </p:txBody>
      </p:sp>
      <p:sp>
        <p:nvSpPr>
          <p:cNvPr id="4" name="正方形/長方形 3">
            <a:extLst>
              <a:ext uri="{FF2B5EF4-FFF2-40B4-BE49-F238E27FC236}">
                <a16:creationId xmlns:a16="http://schemas.microsoft.com/office/drawing/2014/main" id="{FC8B9478-DFDC-F04A-9258-A66485C1FBD2}"/>
              </a:ext>
            </a:extLst>
          </p:cNvPr>
          <p:cNvSpPr/>
          <p:nvPr/>
        </p:nvSpPr>
        <p:spPr>
          <a:xfrm>
            <a:off x="41295" y="2261185"/>
            <a:ext cx="8244969" cy="400110"/>
          </a:xfrm>
          <a:prstGeom prst="rect">
            <a:avLst/>
          </a:prstGeom>
          <a:solidFill>
            <a:schemeClr val="bg1"/>
          </a:solidFill>
        </p:spPr>
        <p:txBody>
          <a:bodyPr wrap="square">
            <a:spAutoFit/>
          </a:bodyPr>
          <a:lstStyle/>
          <a:p>
            <a:r>
              <a:rPr kumimoji="1" lang="ja-JP" altLang="en-US" sz="2000"/>
              <a:t>            </a:t>
            </a:r>
            <a:r>
              <a:rPr kumimoji="1" lang="en" altLang="ja-JP" sz="2000" dirty="0"/>
              <a:t>Score </a:t>
            </a:r>
            <a:r>
              <a:rPr kumimoji="1" lang="ja-JP" altLang="en-US" sz="2000"/>
              <a:t>                </a:t>
            </a:r>
            <a:r>
              <a:rPr kumimoji="1" lang="en" altLang="ja-JP" sz="2000" dirty="0"/>
              <a:t>Mean alp. </a:t>
            </a:r>
            <a:r>
              <a:rPr kumimoji="1" lang="en" altLang="ja-JP" sz="2000" dirty="0" err="1"/>
              <a:t>sph</a:t>
            </a:r>
            <a:r>
              <a:rPr kumimoji="1" lang="en" altLang="ja-JP" sz="2000" dirty="0"/>
              <a:t>. Solvent access</a:t>
            </a:r>
            <a:r>
              <a:rPr kumimoji="1" lang="ja-JP" altLang="en-US" sz="2000"/>
              <a:t>     </a:t>
            </a:r>
            <a:r>
              <a:rPr kumimoji="1" lang="en" altLang="ja-JP" sz="2000" dirty="0"/>
              <a:t>Polarity score </a:t>
            </a:r>
            <a:endParaRPr lang="ja-JP" altLang="en-US" sz="2000"/>
          </a:p>
        </p:txBody>
      </p:sp>
      <p:sp>
        <p:nvSpPr>
          <p:cNvPr id="15" name="正方形/長方形 14">
            <a:extLst>
              <a:ext uri="{FF2B5EF4-FFF2-40B4-BE49-F238E27FC236}">
                <a16:creationId xmlns:a16="http://schemas.microsoft.com/office/drawing/2014/main" id="{C0140FC4-F93E-F645-B955-86C91D336BEC}"/>
              </a:ext>
            </a:extLst>
          </p:cNvPr>
          <p:cNvSpPr/>
          <p:nvPr/>
        </p:nvSpPr>
        <p:spPr>
          <a:xfrm>
            <a:off x="7111781" y="2866694"/>
            <a:ext cx="510988" cy="266938"/>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186FEFAA-52B1-AA46-9F88-8A0FBD8C381F}"/>
              </a:ext>
            </a:extLst>
          </p:cNvPr>
          <p:cNvSpPr/>
          <p:nvPr/>
        </p:nvSpPr>
        <p:spPr>
          <a:xfrm>
            <a:off x="7098529" y="3497174"/>
            <a:ext cx="510988" cy="242672"/>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a:extLst>
              <a:ext uri="{FF2B5EF4-FFF2-40B4-BE49-F238E27FC236}">
                <a16:creationId xmlns:a16="http://schemas.microsoft.com/office/drawing/2014/main" id="{4D81903D-1EAB-BB49-9594-4AA92A7622CD}"/>
              </a:ext>
            </a:extLst>
          </p:cNvPr>
          <p:cNvSpPr txBox="1"/>
          <p:nvPr/>
        </p:nvSpPr>
        <p:spPr>
          <a:xfrm>
            <a:off x="7533050" y="2822770"/>
            <a:ext cx="1620957" cy="338554"/>
          </a:xfrm>
          <a:prstGeom prst="rect">
            <a:avLst/>
          </a:prstGeom>
          <a:noFill/>
        </p:spPr>
        <p:txBody>
          <a:bodyPr wrap="none" rtlCol="0">
            <a:spAutoFit/>
          </a:bodyPr>
          <a:lstStyle/>
          <a:p>
            <a:r>
              <a:rPr kumimoji="1" lang="ja-JP" altLang="en-US" sz="1600"/>
              <a:t>クリプトサイト</a:t>
            </a:r>
          </a:p>
        </p:txBody>
      </p:sp>
      <p:sp>
        <p:nvSpPr>
          <p:cNvPr id="18" name="テキスト ボックス 17">
            <a:extLst>
              <a:ext uri="{FF2B5EF4-FFF2-40B4-BE49-F238E27FC236}">
                <a16:creationId xmlns:a16="http://schemas.microsoft.com/office/drawing/2014/main" id="{7F380A46-055C-3E4D-8C49-5CB043143379}"/>
              </a:ext>
            </a:extLst>
          </p:cNvPr>
          <p:cNvSpPr txBox="1"/>
          <p:nvPr/>
        </p:nvSpPr>
        <p:spPr>
          <a:xfrm>
            <a:off x="7622769" y="3430914"/>
            <a:ext cx="1210588" cy="338554"/>
          </a:xfrm>
          <a:prstGeom prst="rect">
            <a:avLst/>
          </a:prstGeom>
          <a:noFill/>
        </p:spPr>
        <p:txBody>
          <a:bodyPr wrap="none" rtlCol="0">
            <a:spAutoFit/>
          </a:bodyPr>
          <a:lstStyle/>
          <a:p>
            <a:r>
              <a:rPr kumimoji="1" lang="ja-JP" altLang="en-US" sz="1600"/>
              <a:t>表面の凹み</a:t>
            </a:r>
          </a:p>
        </p:txBody>
      </p:sp>
    </p:spTree>
    <p:extLst>
      <p:ext uri="{BB962C8B-B14F-4D97-AF65-F5344CB8AC3E}">
        <p14:creationId xmlns:p14="http://schemas.microsoft.com/office/powerpoint/2010/main" val="18379736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8E064A-C12A-2D4D-9E61-99F7726E5D9A}"/>
              </a:ext>
            </a:extLst>
          </p:cNvPr>
          <p:cNvSpPr>
            <a:spLocks noGrp="1"/>
          </p:cNvSpPr>
          <p:nvPr>
            <p:ph type="title"/>
          </p:nvPr>
        </p:nvSpPr>
        <p:spPr/>
        <p:txBody>
          <a:bodyPr/>
          <a:lstStyle/>
          <a:p>
            <a:r>
              <a:rPr kumimoji="1" lang="ja-JP" altLang="en-US"/>
              <a:t>まとめ</a:t>
            </a:r>
          </a:p>
        </p:txBody>
      </p:sp>
      <p:sp>
        <p:nvSpPr>
          <p:cNvPr id="3" name="テキスト ボックス 2">
            <a:extLst>
              <a:ext uri="{FF2B5EF4-FFF2-40B4-BE49-F238E27FC236}">
                <a16:creationId xmlns:a16="http://schemas.microsoft.com/office/drawing/2014/main" id="{63A62248-2349-544F-A5A2-672A0636E568}"/>
              </a:ext>
            </a:extLst>
          </p:cNvPr>
          <p:cNvSpPr txBox="1"/>
          <p:nvPr/>
        </p:nvSpPr>
        <p:spPr>
          <a:xfrm>
            <a:off x="0" y="1690689"/>
            <a:ext cx="9107253" cy="3477875"/>
          </a:xfrm>
          <a:prstGeom prst="rect">
            <a:avLst/>
          </a:prstGeom>
          <a:noFill/>
        </p:spPr>
        <p:txBody>
          <a:bodyPr wrap="square" rtlCol="0">
            <a:spAutoFit/>
          </a:bodyPr>
          <a:lstStyle/>
          <a:p>
            <a:pPr marL="285750" indent="-285750">
              <a:buFont typeface="Arial" panose="020B0604020202020204" pitchFamily="34" charset="0"/>
              <a:buChar char="•"/>
            </a:pPr>
            <a:r>
              <a:rPr lang="ja-JP" altLang="en-US" sz="2000">
                <a:latin typeface="YuMincho"/>
              </a:rPr>
              <a:t>アポ構造のタンパク質構造を入力として</a:t>
            </a:r>
            <a:r>
              <a:rPr lang="en-US" altLang="ja-JP" sz="2000" dirty="0">
                <a:latin typeface="YuMincho"/>
              </a:rPr>
              <a:t>,</a:t>
            </a:r>
            <a:r>
              <a:rPr lang="ja-JP" altLang="en-US" sz="2000">
                <a:latin typeface="YuMincho"/>
              </a:rPr>
              <a:t> クリプトサイトの有無を分類する機械学習モデルを作成</a:t>
            </a:r>
            <a:r>
              <a:rPr lang="en-US" altLang="ja-JP" sz="2000" dirty="0">
                <a:latin typeface="YuMincho"/>
              </a:rPr>
              <a:t>.</a:t>
            </a:r>
          </a:p>
          <a:p>
            <a:endParaRPr lang="en-US" altLang="ja-JP" sz="2000" dirty="0">
              <a:latin typeface="YuMincho"/>
            </a:endParaRPr>
          </a:p>
          <a:p>
            <a:pPr marL="342900" indent="-342900">
              <a:buFont typeface="Arial" panose="020B0604020202020204" pitchFamily="34" charset="0"/>
              <a:buChar char="•"/>
            </a:pPr>
            <a:r>
              <a:rPr kumimoji="1" lang="ja-JP" altLang="en-US" sz="2000"/>
              <a:t>作成した機械学習モデルは</a:t>
            </a:r>
            <a:r>
              <a:rPr kumimoji="1" lang="en-US" altLang="ja-JP" sz="2000" dirty="0" err="1"/>
              <a:t>Fpocket</a:t>
            </a:r>
            <a:r>
              <a:rPr kumimoji="1" lang="ja-JP" altLang="en-US" sz="2000"/>
              <a:t>の特徴量の内</a:t>
            </a:r>
            <a:r>
              <a:rPr kumimoji="1" lang="en-US" altLang="ja-JP" sz="2000" dirty="0"/>
              <a:t>,</a:t>
            </a:r>
            <a:r>
              <a:rPr kumimoji="1" lang="ja-JP" altLang="en-US" sz="2000"/>
              <a:t> </a:t>
            </a:r>
            <a:r>
              <a:rPr kumimoji="1" lang="en" altLang="ja-JP" sz="2000" dirty="0"/>
              <a:t>Mean alp. </a:t>
            </a:r>
            <a:r>
              <a:rPr kumimoji="1" lang="en" altLang="ja-JP" sz="2000" dirty="0" err="1"/>
              <a:t>sph</a:t>
            </a:r>
            <a:r>
              <a:rPr kumimoji="1" lang="en" altLang="ja-JP" sz="2000" dirty="0"/>
              <a:t>. Solvent access, Polarity score, Score</a:t>
            </a:r>
            <a:r>
              <a:rPr kumimoji="1" lang="ja-JP" altLang="en-US" sz="2000"/>
              <a:t> を重要因子と見做した</a:t>
            </a:r>
            <a:r>
              <a:rPr kumimoji="1" lang="en-US" altLang="ja-JP" sz="2000" dirty="0"/>
              <a:t>.</a:t>
            </a:r>
            <a:endParaRPr kumimoji="1" lang="en" altLang="ja-JP" sz="2000" dirty="0"/>
          </a:p>
          <a:p>
            <a:pPr marL="342900" indent="-342900">
              <a:buFont typeface="Arial" panose="020B0604020202020204" pitchFamily="34" charset="0"/>
              <a:buChar char="•"/>
            </a:pPr>
            <a:endParaRPr lang="en-US" altLang="ja-JP" sz="2000" dirty="0">
              <a:latin typeface="YuMincho"/>
            </a:endParaRPr>
          </a:p>
          <a:p>
            <a:pPr marL="342900" indent="-342900">
              <a:buFont typeface="Arial" panose="020B0604020202020204" pitchFamily="34" charset="0"/>
              <a:buChar char="•"/>
            </a:pPr>
            <a:r>
              <a:rPr kumimoji="1" lang="ja-JP" altLang="en-US" sz="2000"/>
              <a:t>機械学習モデルがクリプトサイトの有無の分類において重要と判断した特徴量は</a:t>
            </a:r>
            <a:r>
              <a:rPr kumimoji="1" lang="en-US" altLang="ja-JP" sz="2000" dirty="0"/>
              <a:t>,</a:t>
            </a:r>
            <a:r>
              <a:rPr kumimoji="1" lang="ja-JP" altLang="en-US" sz="2000"/>
              <a:t> ヒストグラム比較しても傾向に違いがあることがわかった</a:t>
            </a:r>
            <a:r>
              <a:rPr kumimoji="1" lang="en-US" altLang="ja-JP" sz="2000" dirty="0"/>
              <a:t>.</a:t>
            </a:r>
          </a:p>
          <a:p>
            <a:endParaRPr kumimoji="1" lang="en-US" altLang="ja-JP" sz="2000" dirty="0"/>
          </a:p>
          <a:p>
            <a:endParaRPr kumimoji="1" lang="ja-JP" altLang="en-US" sz="2000"/>
          </a:p>
          <a:p>
            <a:pPr marL="342900" indent="-342900">
              <a:buFont typeface="Arial" panose="020B0604020202020204" pitchFamily="34" charset="0"/>
              <a:buChar char="•"/>
            </a:pPr>
            <a:endParaRPr lang="en-US" altLang="ja-JP" sz="2000" dirty="0">
              <a:latin typeface="YuMincho"/>
            </a:endParaRPr>
          </a:p>
        </p:txBody>
      </p:sp>
    </p:spTree>
    <p:extLst>
      <p:ext uri="{BB962C8B-B14F-4D97-AF65-F5344CB8AC3E}">
        <p14:creationId xmlns:p14="http://schemas.microsoft.com/office/powerpoint/2010/main" val="30127933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8E064A-C12A-2D4D-9E61-99F7726E5D9A}"/>
              </a:ext>
            </a:extLst>
          </p:cNvPr>
          <p:cNvSpPr>
            <a:spLocks noGrp="1"/>
          </p:cNvSpPr>
          <p:nvPr>
            <p:ph type="title"/>
          </p:nvPr>
        </p:nvSpPr>
        <p:spPr/>
        <p:txBody>
          <a:bodyPr/>
          <a:lstStyle/>
          <a:p>
            <a:r>
              <a:rPr kumimoji="1" lang="ja-JP" altLang="en-US"/>
              <a:t>展望</a:t>
            </a:r>
          </a:p>
        </p:txBody>
      </p:sp>
      <p:sp>
        <p:nvSpPr>
          <p:cNvPr id="3" name="テキスト ボックス 2">
            <a:extLst>
              <a:ext uri="{FF2B5EF4-FFF2-40B4-BE49-F238E27FC236}">
                <a16:creationId xmlns:a16="http://schemas.microsoft.com/office/drawing/2014/main" id="{777F4668-A86F-FD4F-A23B-485E56CD366F}"/>
              </a:ext>
            </a:extLst>
          </p:cNvPr>
          <p:cNvSpPr txBox="1"/>
          <p:nvPr/>
        </p:nvSpPr>
        <p:spPr>
          <a:xfrm>
            <a:off x="0" y="1828800"/>
            <a:ext cx="9144000" cy="235647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en-US" altLang="ja-JP" sz="2000" dirty="0" err="1"/>
              <a:t>Fpocket</a:t>
            </a:r>
            <a:r>
              <a:rPr kumimoji="1" lang="ja-JP" altLang="en-US" sz="2000"/>
              <a:t>のソースコードを修正し</a:t>
            </a:r>
            <a:r>
              <a:rPr kumimoji="1" lang="en-US" altLang="ja-JP" sz="2000" dirty="0"/>
              <a:t>,</a:t>
            </a:r>
            <a:r>
              <a:rPr kumimoji="1" lang="ja-JP" altLang="en-US" sz="2000"/>
              <a:t> 独自の特徴量を作成する</a:t>
            </a:r>
            <a:r>
              <a:rPr kumimoji="1" lang="en-US" altLang="ja-JP" sz="2000" dirty="0"/>
              <a:t>.</a:t>
            </a:r>
          </a:p>
          <a:p>
            <a:pPr marL="285750" indent="-285750">
              <a:lnSpc>
                <a:spcPct val="150000"/>
              </a:lnSpc>
              <a:buFont typeface="Arial" panose="020B0604020202020204" pitchFamily="34" charset="0"/>
              <a:buChar char="•"/>
            </a:pPr>
            <a:r>
              <a:rPr kumimoji="1" lang="en-US" altLang="ja-JP" sz="2000" dirty="0" err="1"/>
              <a:t>Fpocket</a:t>
            </a:r>
            <a:r>
              <a:rPr kumimoji="1" lang="ja-JP" altLang="en-US" sz="2000"/>
              <a:t>以外のポケット検出ソフトウェア</a:t>
            </a:r>
            <a:r>
              <a:rPr kumimoji="1" lang="en-US" altLang="ja-JP" sz="2000" dirty="0"/>
              <a:t>(P</a:t>
            </a:r>
            <a:r>
              <a:rPr kumimoji="1" lang="en" altLang="ja-JP" sz="2000" dirty="0"/>
              <a:t>2</a:t>
            </a:r>
            <a:r>
              <a:rPr kumimoji="1" lang="en-US" altLang="ja-JP" sz="2000" dirty="0"/>
              <a:t>R</a:t>
            </a:r>
            <a:r>
              <a:rPr kumimoji="1" lang="en" altLang="ja-JP" sz="2000" dirty="0" err="1"/>
              <a:t>ank</a:t>
            </a:r>
            <a:r>
              <a:rPr kumimoji="1" lang="ja-JP" altLang="en-US" sz="2000"/>
              <a:t>など</a:t>
            </a:r>
            <a:r>
              <a:rPr kumimoji="1" lang="en-US" altLang="ja-JP" sz="2000" dirty="0"/>
              <a:t>)</a:t>
            </a:r>
            <a:r>
              <a:rPr kumimoji="1" lang="ja-JP" altLang="en-US" sz="2000"/>
              <a:t>などからも独自の特徴量を作成し</a:t>
            </a:r>
            <a:r>
              <a:rPr kumimoji="1" lang="en-US" altLang="ja-JP" sz="2000" dirty="0"/>
              <a:t>,</a:t>
            </a:r>
            <a:r>
              <a:rPr kumimoji="1" lang="ja-JP" altLang="en-US" sz="2000"/>
              <a:t>  因子分析を試みる</a:t>
            </a:r>
            <a:r>
              <a:rPr kumimoji="1" lang="en-US" altLang="ja-JP" sz="2000" dirty="0"/>
              <a:t>.</a:t>
            </a:r>
          </a:p>
          <a:p>
            <a:pPr marL="285750" indent="-285750">
              <a:lnSpc>
                <a:spcPct val="150000"/>
              </a:lnSpc>
              <a:buFont typeface="Arial" panose="020B0604020202020204" pitchFamily="34" charset="0"/>
              <a:buChar char="•"/>
            </a:pPr>
            <a:r>
              <a:rPr kumimoji="1" lang="ja-JP" altLang="en-US" sz="2000"/>
              <a:t>アポ構造とホロ構造のデータセットが現在</a:t>
            </a:r>
            <a:r>
              <a:rPr kumimoji="1" lang="en-US" altLang="ja-JP" sz="2000" dirty="0"/>
              <a:t>194</a:t>
            </a:r>
            <a:r>
              <a:rPr kumimoji="1" lang="ja-JP" altLang="en-US" sz="2000"/>
              <a:t>と少ないため</a:t>
            </a:r>
            <a:r>
              <a:rPr kumimoji="1" lang="en-US" altLang="ja-JP" sz="2000" dirty="0"/>
              <a:t>,</a:t>
            </a:r>
            <a:r>
              <a:rPr kumimoji="1" lang="ja-JP" altLang="en-US" sz="2000"/>
              <a:t>データを増やし</a:t>
            </a:r>
            <a:r>
              <a:rPr kumimoji="1" lang="en-US" altLang="ja-JP" sz="2000" dirty="0"/>
              <a:t>,</a:t>
            </a:r>
            <a:r>
              <a:rPr kumimoji="1" lang="ja-JP" altLang="en-US" sz="2000"/>
              <a:t> 作成モデルの精度向上を目指す</a:t>
            </a:r>
            <a:r>
              <a:rPr kumimoji="1" lang="en-US" altLang="ja-JP" sz="2000" dirty="0"/>
              <a:t>.</a:t>
            </a:r>
          </a:p>
        </p:txBody>
      </p:sp>
    </p:spTree>
    <p:extLst>
      <p:ext uri="{BB962C8B-B14F-4D97-AF65-F5344CB8AC3E}">
        <p14:creationId xmlns:p14="http://schemas.microsoft.com/office/powerpoint/2010/main" val="19200385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55FB10-C71B-D54E-A0F4-A3AB2F12FF9D}"/>
              </a:ext>
            </a:extLst>
          </p:cNvPr>
          <p:cNvSpPr>
            <a:spLocks noGrp="1"/>
          </p:cNvSpPr>
          <p:nvPr>
            <p:ph type="title"/>
          </p:nvPr>
        </p:nvSpPr>
        <p:spPr/>
        <p:txBody>
          <a:bodyPr/>
          <a:lstStyle/>
          <a:p>
            <a:r>
              <a:rPr lang="en-US" altLang="ja-JP" dirty="0"/>
              <a:t>A</a:t>
            </a:r>
            <a:r>
              <a:rPr kumimoji="1" lang="en-US" altLang="ja-JP" dirty="0"/>
              <a:t>ppendix</a:t>
            </a:r>
            <a:endParaRPr kumimoji="1" lang="ja-JP" altLang="en-US"/>
          </a:p>
        </p:txBody>
      </p:sp>
      <p:pic>
        <p:nvPicPr>
          <p:cNvPr id="4" name="図 3" descr="テーブル&#10;&#10;自動的に生成された説明">
            <a:extLst>
              <a:ext uri="{FF2B5EF4-FFF2-40B4-BE49-F238E27FC236}">
                <a16:creationId xmlns:a16="http://schemas.microsoft.com/office/drawing/2014/main" id="{A8DA477E-FD61-D645-BEDA-129FE13E8D8F}"/>
              </a:ext>
            </a:extLst>
          </p:cNvPr>
          <p:cNvPicPr>
            <a:picLocks noChangeAspect="1"/>
          </p:cNvPicPr>
          <p:nvPr/>
        </p:nvPicPr>
        <p:blipFill rotWithShape="1">
          <a:blip r:embed="rId2"/>
          <a:srcRect t="6626" b="342"/>
          <a:stretch/>
        </p:blipFill>
        <p:spPr>
          <a:xfrm>
            <a:off x="36096" y="2272018"/>
            <a:ext cx="8021235" cy="4355196"/>
          </a:xfrm>
          <a:prstGeom prst="rect">
            <a:avLst/>
          </a:prstGeom>
        </p:spPr>
      </p:pic>
      <p:sp>
        <p:nvSpPr>
          <p:cNvPr id="5" name="正方形/長方形 4">
            <a:extLst>
              <a:ext uri="{FF2B5EF4-FFF2-40B4-BE49-F238E27FC236}">
                <a16:creationId xmlns:a16="http://schemas.microsoft.com/office/drawing/2014/main" id="{A60EBAC9-A9F5-994C-A1A3-83BEBF9C1490}"/>
              </a:ext>
            </a:extLst>
          </p:cNvPr>
          <p:cNvSpPr/>
          <p:nvPr/>
        </p:nvSpPr>
        <p:spPr>
          <a:xfrm>
            <a:off x="-1" y="1582404"/>
            <a:ext cx="10371222" cy="707886"/>
          </a:xfrm>
          <a:prstGeom prst="rect">
            <a:avLst/>
          </a:prstGeom>
        </p:spPr>
        <p:txBody>
          <a:bodyPr wrap="square">
            <a:spAutoFit/>
          </a:bodyPr>
          <a:lstStyle/>
          <a:p>
            <a:r>
              <a:rPr lang="ja-JP" altLang="en-US" sz="2000"/>
              <a:t>2009年以降に導入されたタンパク質構造からリガンド結合部位を予測する</a:t>
            </a:r>
            <a:endParaRPr lang="en-US" altLang="ja-JP" sz="2000" dirty="0"/>
          </a:p>
          <a:p>
            <a:r>
              <a:rPr lang="ja-JP" altLang="en-US" sz="2000"/>
              <a:t>既存ツールについて</a:t>
            </a:r>
          </a:p>
        </p:txBody>
      </p:sp>
      <p:sp>
        <p:nvSpPr>
          <p:cNvPr id="6" name="正方形/長方形 5">
            <a:extLst>
              <a:ext uri="{FF2B5EF4-FFF2-40B4-BE49-F238E27FC236}">
                <a16:creationId xmlns:a16="http://schemas.microsoft.com/office/drawing/2014/main" id="{3F7EF114-2968-7E4A-A636-7EE14F6D256D}"/>
              </a:ext>
            </a:extLst>
          </p:cNvPr>
          <p:cNvSpPr/>
          <p:nvPr/>
        </p:nvSpPr>
        <p:spPr>
          <a:xfrm>
            <a:off x="36095" y="6492874"/>
            <a:ext cx="9216189" cy="369332"/>
          </a:xfrm>
          <a:prstGeom prst="rect">
            <a:avLst/>
          </a:prstGeom>
        </p:spPr>
        <p:txBody>
          <a:bodyPr wrap="square">
            <a:spAutoFit/>
          </a:bodyPr>
          <a:lstStyle/>
          <a:p>
            <a:r>
              <a:rPr lang="en" altLang="ja-JP" dirty="0" err="1">
                <a:latin typeface="MyriadPro"/>
              </a:rPr>
              <a:t>Krivák</a:t>
            </a:r>
            <a:r>
              <a:rPr lang="en" altLang="ja-JP" dirty="0">
                <a:latin typeface="MyriadPro"/>
              </a:rPr>
              <a:t> and </a:t>
            </a:r>
            <a:r>
              <a:rPr lang="en" altLang="ja-JP" dirty="0" err="1">
                <a:latin typeface="MyriadPro"/>
              </a:rPr>
              <a:t>Hoksza</a:t>
            </a:r>
            <a:r>
              <a:rPr lang="en" altLang="ja-JP" dirty="0">
                <a:latin typeface="MyriadPro"/>
              </a:rPr>
              <a:t> </a:t>
            </a:r>
            <a:r>
              <a:rPr lang="en" altLang="ja-JP" i="1" dirty="0">
                <a:latin typeface="MyriadPro"/>
              </a:rPr>
              <a:t>J </a:t>
            </a:r>
            <a:r>
              <a:rPr lang="en" altLang="ja-JP" i="1" dirty="0" err="1">
                <a:latin typeface="MyriadPro"/>
              </a:rPr>
              <a:t>Cheminform</a:t>
            </a:r>
            <a:r>
              <a:rPr lang="en" altLang="ja-JP" i="1" dirty="0">
                <a:latin typeface="MyriadPro"/>
              </a:rPr>
              <a:t> (2018) 10:39 </a:t>
            </a:r>
            <a:r>
              <a:rPr lang="en" altLang="ja-JP" dirty="0">
                <a:latin typeface="MyriadPro"/>
              </a:rPr>
              <a:t>https://</a:t>
            </a:r>
            <a:r>
              <a:rPr lang="en" altLang="ja-JP" dirty="0" err="1">
                <a:latin typeface="MyriadPro"/>
              </a:rPr>
              <a:t>doi.org</a:t>
            </a:r>
            <a:r>
              <a:rPr lang="en" altLang="ja-JP" dirty="0">
                <a:latin typeface="MyriadPro"/>
              </a:rPr>
              <a:t>/10.1186/s13321-018-0285-8 </a:t>
            </a:r>
            <a:endParaRPr lang="en" altLang="ja-JP" dirty="0"/>
          </a:p>
        </p:txBody>
      </p:sp>
    </p:spTree>
    <p:extLst>
      <p:ext uri="{BB962C8B-B14F-4D97-AF65-F5344CB8AC3E}">
        <p14:creationId xmlns:p14="http://schemas.microsoft.com/office/powerpoint/2010/main" val="1889809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D751B6-5B7C-EB48-91C9-7D8184771126}"/>
              </a:ext>
            </a:extLst>
          </p:cNvPr>
          <p:cNvSpPr>
            <a:spLocks noGrp="1"/>
          </p:cNvSpPr>
          <p:nvPr>
            <p:ph type="title"/>
          </p:nvPr>
        </p:nvSpPr>
        <p:spPr/>
        <p:txBody>
          <a:bodyPr/>
          <a:lstStyle/>
          <a:p>
            <a:r>
              <a:rPr kumimoji="1" lang="ja-JP" altLang="en-US"/>
              <a:t>背景</a:t>
            </a:r>
          </a:p>
        </p:txBody>
      </p:sp>
      <p:sp>
        <p:nvSpPr>
          <p:cNvPr id="16" name="正方形/長方形 15">
            <a:extLst>
              <a:ext uri="{FF2B5EF4-FFF2-40B4-BE49-F238E27FC236}">
                <a16:creationId xmlns:a16="http://schemas.microsoft.com/office/drawing/2014/main" id="{4F9EE602-8A43-4544-94F8-9A41535C2D3C}"/>
              </a:ext>
            </a:extLst>
          </p:cNvPr>
          <p:cNvSpPr/>
          <p:nvPr/>
        </p:nvSpPr>
        <p:spPr>
          <a:xfrm>
            <a:off x="227685" y="1690689"/>
            <a:ext cx="8441816" cy="3792000"/>
          </a:xfrm>
          <a:prstGeom prst="rect">
            <a:avLst/>
          </a:prstGeom>
        </p:spPr>
        <p:txBody>
          <a:bodyPr wrap="square">
            <a:spAutoFit/>
          </a:bodyPr>
          <a:lstStyle/>
          <a:p>
            <a:pPr marL="285750" indent="-285750" algn="just">
              <a:lnSpc>
                <a:spcPct val="150000"/>
              </a:lnSpc>
              <a:buFont typeface="Arial" panose="020B0604020202020204" pitchFamily="34" charset="0"/>
              <a:buChar char="•"/>
            </a:pPr>
            <a:r>
              <a:rPr kumimoji="1" lang="ja-JP" altLang="en-US" dirty="0"/>
              <a:t>これ</a:t>
            </a:r>
            <a:r>
              <a:rPr kumimoji="1" lang="ja-JP" altLang="en-US" dirty="0" err="1"/>
              <a:t>まで</a:t>
            </a:r>
            <a:r>
              <a:rPr kumimoji="1" lang="ja-JP" altLang="en-US" dirty="0"/>
              <a:t>発見されているクリプトサイトの多くは、構造生物学解析によって決定されたリガン</a:t>
            </a:r>
            <a:r>
              <a:rPr kumimoji="1" lang="ja-JP" altLang="en-US" dirty="0" err="1"/>
              <a:t>ドと</a:t>
            </a:r>
            <a:r>
              <a:rPr kumimoji="1" lang="ja-JP" altLang="en-US" dirty="0"/>
              <a:t>標的タンパク質のホロ構造とアポ構造の比較によって、偶然確認されるのが現状である。アポ構造情報からクリプトサイトタンパク質の予測が望まれている。</a:t>
            </a:r>
            <a:endParaRPr kumimoji="1" lang="en-US" altLang="ja-JP" dirty="0"/>
          </a:p>
          <a:p>
            <a:pPr algn="just">
              <a:lnSpc>
                <a:spcPct val="150000"/>
              </a:lnSpc>
            </a:pPr>
            <a:endParaRPr kumimoji="1" lang="en-US" altLang="ja-JP" dirty="0"/>
          </a:p>
          <a:p>
            <a:pPr marL="285750" indent="-285750" algn="just">
              <a:lnSpc>
                <a:spcPct val="150000"/>
              </a:lnSpc>
              <a:buFont typeface="Arial" panose="020B0604020202020204" pitchFamily="34" charset="0"/>
              <a:buChar char="•"/>
            </a:pPr>
            <a:r>
              <a:rPr kumimoji="1" lang="ja-JP" altLang="en-US" dirty="0"/>
              <a:t>現在、クリプトサイトを誘導する特徴的なフラグメント分子を共溶媒した実験や分子動力学シミュレーション等により、クリプトサイトを予測する手法の開発への取り組みがなされているが、フラグメント分子の汎用性や大規模なシミュレーション時間を要するなど課題が多い。</a:t>
            </a:r>
            <a:endParaRPr kumimoji="1" lang="en-US" altLang="ja-JP" dirty="0"/>
          </a:p>
        </p:txBody>
      </p:sp>
    </p:spTree>
    <p:extLst>
      <p:ext uri="{BB962C8B-B14F-4D97-AF65-F5344CB8AC3E}">
        <p14:creationId xmlns:p14="http://schemas.microsoft.com/office/powerpoint/2010/main" val="1144430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1823B9-E353-6E44-9FB2-EF6E809EA2D5}"/>
              </a:ext>
            </a:extLst>
          </p:cNvPr>
          <p:cNvSpPr>
            <a:spLocks noGrp="1"/>
          </p:cNvSpPr>
          <p:nvPr>
            <p:ph type="title"/>
          </p:nvPr>
        </p:nvSpPr>
        <p:spPr/>
        <p:txBody>
          <a:bodyPr/>
          <a:lstStyle/>
          <a:p>
            <a:r>
              <a:rPr kumimoji="1" lang="ja-JP" altLang="en-US"/>
              <a:t>研究目的</a:t>
            </a:r>
          </a:p>
        </p:txBody>
      </p:sp>
      <p:sp>
        <p:nvSpPr>
          <p:cNvPr id="3" name="正方形/長方形 2">
            <a:extLst>
              <a:ext uri="{FF2B5EF4-FFF2-40B4-BE49-F238E27FC236}">
                <a16:creationId xmlns:a16="http://schemas.microsoft.com/office/drawing/2014/main" id="{6E7D617E-24DF-0049-B4D2-C48E1AEB0BCC}"/>
              </a:ext>
            </a:extLst>
          </p:cNvPr>
          <p:cNvSpPr/>
          <p:nvPr/>
        </p:nvSpPr>
        <p:spPr>
          <a:xfrm>
            <a:off x="339213" y="2100071"/>
            <a:ext cx="8176137" cy="2862322"/>
          </a:xfrm>
          <a:prstGeom prst="rect">
            <a:avLst/>
          </a:prstGeom>
        </p:spPr>
        <p:txBody>
          <a:bodyPr wrap="square">
            <a:spAutoFit/>
          </a:bodyPr>
          <a:lstStyle/>
          <a:p>
            <a:pPr marL="285750" indent="-285750">
              <a:buFont typeface="Arial" panose="020B0604020202020204" pitchFamily="34" charset="0"/>
              <a:buChar char="•"/>
            </a:pPr>
            <a:r>
              <a:rPr lang="ja-JP" altLang="en-US" dirty="0">
                <a:latin typeface="YuMincho"/>
              </a:rPr>
              <a:t>アポ構造のタンパク質構造を入力として、クリプトサイトの有無を分類する機械学習モデルを作成する。</a:t>
            </a:r>
            <a:endParaRPr lang="en-US" altLang="ja-JP" dirty="0">
              <a:latin typeface="YuMincho"/>
            </a:endParaRPr>
          </a:p>
          <a:p>
            <a:pPr marL="285750" indent="-285750">
              <a:buFont typeface="Arial" panose="020B0604020202020204" pitchFamily="34" charset="0"/>
              <a:buChar char="•"/>
            </a:pPr>
            <a:endParaRPr lang="en-US" altLang="ja-JP" dirty="0">
              <a:latin typeface="YuMincho"/>
            </a:endParaRPr>
          </a:p>
          <a:p>
            <a:r>
              <a:rPr lang="ja-JP" altLang="en-US" dirty="0">
                <a:latin typeface="YuMincho"/>
              </a:rPr>
              <a:t>　　　　⇒　新たな創薬標的タンパク質同定システムとして創薬支援に活用</a:t>
            </a:r>
            <a:endParaRPr lang="en-US" altLang="ja-JP" dirty="0">
              <a:latin typeface="YuMincho"/>
            </a:endParaRPr>
          </a:p>
          <a:p>
            <a:endParaRPr lang="en-US" altLang="ja-JP" dirty="0">
              <a:latin typeface="YuMincho"/>
            </a:endParaRPr>
          </a:p>
          <a:p>
            <a:endParaRPr lang="en-US" altLang="ja-JP" dirty="0">
              <a:latin typeface="YuMincho"/>
            </a:endParaRPr>
          </a:p>
          <a:p>
            <a:pPr marL="285750" indent="-285750">
              <a:buFont typeface="Arial" panose="020B0604020202020204" pitchFamily="34" charset="0"/>
              <a:buChar char="•"/>
            </a:pPr>
            <a:r>
              <a:rPr lang="ja-JP" altLang="en-US" dirty="0">
                <a:latin typeface="YuMincho"/>
              </a:rPr>
              <a:t>生成した機械学習モデルからクリプトサイト の因子評価を試みる。</a:t>
            </a:r>
            <a:endParaRPr lang="en-US" altLang="ja-JP" dirty="0">
              <a:latin typeface="YuMincho"/>
            </a:endParaRPr>
          </a:p>
          <a:p>
            <a:endParaRPr lang="en-US" altLang="ja-JP" dirty="0">
              <a:latin typeface="YuMincho"/>
            </a:endParaRPr>
          </a:p>
          <a:p>
            <a:r>
              <a:rPr lang="ja-JP" altLang="en-US" dirty="0">
                <a:latin typeface="YuMincho"/>
              </a:rPr>
              <a:t>　　　　⇒　クリプトサイト形成メカニズムと新しい鍵と鍵穴理論への理解</a:t>
            </a:r>
            <a:endParaRPr lang="en-US" altLang="ja-JP" dirty="0">
              <a:latin typeface="YuMincho"/>
            </a:endParaRPr>
          </a:p>
          <a:p>
            <a:pPr marL="285750" indent="-285750">
              <a:buFont typeface="Arial" panose="020B0604020202020204" pitchFamily="34" charset="0"/>
              <a:buChar char="•"/>
            </a:pPr>
            <a:endParaRPr lang="ja-JP" altLang="en-US" dirty="0"/>
          </a:p>
        </p:txBody>
      </p:sp>
    </p:spTree>
    <p:extLst>
      <p:ext uri="{BB962C8B-B14F-4D97-AF65-F5344CB8AC3E}">
        <p14:creationId xmlns:p14="http://schemas.microsoft.com/office/powerpoint/2010/main" val="1038557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D4D30F-347C-124A-AF73-3330F347E8BE}"/>
              </a:ext>
            </a:extLst>
          </p:cNvPr>
          <p:cNvSpPr>
            <a:spLocks noGrp="1"/>
          </p:cNvSpPr>
          <p:nvPr>
            <p:ph type="title"/>
          </p:nvPr>
        </p:nvSpPr>
        <p:spPr/>
        <p:txBody>
          <a:bodyPr/>
          <a:lstStyle/>
          <a:p>
            <a:r>
              <a:rPr lang="ja-JP" altLang="en-US"/>
              <a:t>構築パイプライン </a:t>
            </a:r>
            <a:endParaRPr kumimoji="1" lang="ja-JP" altLang="en-US"/>
          </a:p>
        </p:txBody>
      </p:sp>
      <p:sp>
        <p:nvSpPr>
          <p:cNvPr id="17" name="正方形/長方形 16">
            <a:extLst>
              <a:ext uri="{FF2B5EF4-FFF2-40B4-BE49-F238E27FC236}">
                <a16:creationId xmlns:a16="http://schemas.microsoft.com/office/drawing/2014/main" id="{364CC995-3EC9-F044-8D8C-4EF0C7607271}"/>
              </a:ext>
            </a:extLst>
          </p:cNvPr>
          <p:cNvSpPr/>
          <p:nvPr/>
        </p:nvSpPr>
        <p:spPr>
          <a:xfrm>
            <a:off x="316333" y="1443065"/>
            <a:ext cx="5723649" cy="4799566"/>
          </a:xfrm>
          <a:prstGeom prst="rect">
            <a:avLst/>
          </a:prstGeom>
        </p:spPr>
        <p:txBody>
          <a:bodyPr wrap="square">
            <a:normAutofit/>
          </a:bodyPr>
          <a:lstStyle/>
          <a:p>
            <a:pPr marL="266700" indent="-266700">
              <a:lnSpc>
                <a:spcPct val="110000"/>
              </a:lnSpc>
              <a:buFont typeface="+mj-lt"/>
              <a:buAutoNum type="arabicPeriod"/>
            </a:pPr>
            <a:r>
              <a:rPr kumimoji="1" lang="ja-JP" altLang="en-US" sz="2000" dirty="0"/>
              <a:t>先行研究論文より、クリプトサイトを持つタンパク質のアポ構造のデータセットを構築。</a:t>
            </a:r>
          </a:p>
          <a:p>
            <a:pPr marL="266700" indent="-266700">
              <a:lnSpc>
                <a:spcPct val="110000"/>
              </a:lnSpc>
              <a:buFont typeface="+mj-lt"/>
              <a:buAutoNum type="arabicPeriod"/>
            </a:pPr>
            <a:r>
              <a:rPr kumimoji="1" lang="ja-JP" altLang="en-US" sz="2000" dirty="0"/>
              <a:t>データセットに対し、タンパク質表面上のポケット部位を</a:t>
            </a:r>
            <a:r>
              <a:rPr kumimoji="1" lang="en" altLang="ja-JP" sz="2000" dirty="0"/>
              <a:t>Fpocket</a:t>
            </a:r>
            <a:r>
              <a:rPr kumimoji="1" lang="ja-JP" altLang="en-US" sz="2000" dirty="0"/>
              <a:t>により検出し、特徴量を計算。</a:t>
            </a:r>
          </a:p>
          <a:p>
            <a:pPr marL="266700" indent="-266700">
              <a:lnSpc>
                <a:spcPct val="110000"/>
              </a:lnSpc>
              <a:buFont typeface="+mj-lt"/>
              <a:buAutoNum type="arabicPeriod"/>
            </a:pPr>
            <a:r>
              <a:rPr kumimoji="1" lang="en" altLang="ja-JP" sz="2000" dirty="0"/>
              <a:t>Fpocket</a:t>
            </a:r>
            <a:r>
              <a:rPr kumimoji="1" lang="ja-JP" altLang="en-US" sz="2000" dirty="0" err="1"/>
              <a:t>で検</a:t>
            </a:r>
            <a:r>
              <a:rPr kumimoji="1" lang="ja-JP" altLang="en-US" sz="2000" dirty="0"/>
              <a:t>出されたポケット部位に対し、ホロ構造との重ね合わせの目視より、クリプトサイトになり得る凹み（正例）とその他の凹み（負例）にラベリングする。</a:t>
            </a:r>
          </a:p>
          <a:p>
            <a:pPr marL="266700" indent="-266700">
              <a:lnSpc>
                <a:spcPct val="110000"/>
              </a:lnSpc>
              <a:buFont typeface="+mj-lt"/>
              <a:buAutoNum type="arabicPeriod"/>
            </a:pPr>
            <a:r>
              <a:rPr kumimoji="1" lang="en-US" altLang="ja-JP" sz="2000" dirty="0"/>
              <a:t>1</a:t>
            </a:r>
            <a:r>
              <a:rPr kumimoji="1" lang="ja-JP" altLang="en-US" sz="2000" dirty="0"/>
              <a:t>～</a:t>
            </a:r>
            <a:r>
              <a:rPr kumimoji="1" lang="en-US" altLang="ja-JP" sz="2000" dirty="0"/>
              <a:t>3</a:t>
            </a:r>
            <a:r>
              <a:rPr kumimoji="1" lang="ja-JP" altLang="en-US" sz="2000" dirty="0"/>
              <a:t>で構築したデータセットを学習データとし、決定木に基づくモデルを用いてクプトサイトの有無を分類するモデルを作成。</a:t>
            </a:r>
            <a:endParaRPr kumimoji="1" lang="en-US" altLang="ja-JP" sz="2000" dirty="0"/>
          </a:p>
          <a:p>
            <a:pPr marL="266700" lvl="0" indent="-266700" defTabSz="914400">
              <a:lnSpc>
                <a:spcPct val="110000"/>
              </a:lnSpc>
              <a:buFont typeface="+mj-lt"/>
              <a:buAutoNum type="arabicPeriod"/>
              <a:defRPr/>
            </a:pPr>
            <a:r>
              <a:rPr kumimoji="1" lang="ja-JP" altLang="en-US" sz="2000" dirty="0"/>
              <a:t>機械学習モデルの分類に関して、特徴量について因子分析を行う。</a:t>
            </a:r>
            <a:endParaRPr kumimoji="1" lang="en-US" altLang="ja-JP" sz="2000" dirty="0"/>
          </a:p>
        </p:txBody>
      </p:sp>
      <p:sp>
        <p:nvSpPr>
          <p:cNvPr id="4" name="正方形/長方形 3">
            <a:extLst>
              <a:ext uri="{FF2B5EF4-FFF2-40B4-BE49-F238E27FC236}">
                <a16:creationId xmlns:a16="http://schemas.microsoft.com/office/drawing/2014/main" id="{D483076C-D1E8-4D28-9689-4A609F6EFB6F}"/>
              </a:ext>
            </a:extLst>
          </p:cNvPr>
          <p:cNvSpPr/>
          <p:nvPr/>
        </p:nvSpPr>
        <p:spPr>
          <a:xfrm>
            <a:off x="6379607" y="1500760"/>
            <a:ext cx="2360018" cy="461481"/>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クリプトサイトタンパク質</a:t>
            </a:r>
          </a:p>
        </p:txBody>
      </p:sp>
      <p:sp>
        <p:nvSpPr>
          <p:cNvPr id="14" name="正方形/長方形 13">
            <a:extLst>
              <a:ext uri="{FF2B5EF4-FFF2-40B4-BE49-F238E27FC236}">
                <a16:creationId xmlns:a16="http://schemas.microsoft.com/office/drawing/2014/main" id="{464CD4A3-6EA1-4C8D-832C-5A2A68096C2B}"/>
              </a:ext>
            </a:extLst>
          </p:cNvPr>
          <p:cNvSpPr/>
          <p:nvPr/>
        </p:nvSpPr>
        <p:spPr>
          <a:xfrm>
            <a:off x="6347596" y="2993036"/>
            <a:ext cx="1412447" cy="64344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err="1">
                <a:solidFill>
                  <a:schemeClr val="tx1"/>
                </a:solidFill>
              </a:rPr>
              <a:t>Fpocket</a:t>
            </a:r>
            <a:r>
              <a:rPr kumimoji="1" lang="ja-JP" altLang="en-US" sz="1400" dirty="0">
                <a:solidFill>
                  <a:schemeClr val="tx1"/>
                </a:solidFill>
              </a:rPr>
              <a:t>による</a:t>
            </a:r>
            <a:endParaRPr kumimoji="1" lang="en-US" altLang="ja-JP" sz="1400" dirty="0">
              <a:solidFill>
                <a:schemeClr val="tx1"/>
              </a:solidFill>
            </a:endParaRPr>
          </a:p>
          <a:p>
            <a:pPr algn="ctr"/>
            <a:r>
              <a:rPr kumimoji="1" lang="ja-JP" altLang="en-US" sz="1400" dirty="0">
                <a:solidFill>
                  <a:schemeClr val="tx1"/>
                </a:solidFill>
              </a:rPr>
              <a:t>ポケット探索</a:t>
            </a:r>
          </a:p>
        </p:txBody>
      </p:sp>
      <p:sp>
        <p:nvSpPr>
          <p:cNvPr id="15" name="正方形/長方形 14">
            <a:extLst>
              <a:ext uri="{FF2B5EF4-FFF2-40B4-BE49-F238E27FC236}">
                <a16:creationId xmlns:a16="http://schemas.microsoft.com/office/drawing/2014/main" id="{3E8C5C0A-6B05-4215-BDEC-432950B44B56}"/>
              </a:ext>
            </a:extLst>
          </p:cNvPr>
          <p:cNvSpPr/>
          <p:nvPr/>
        </p:nvSpPr>
        <p:spPr>
          <a:xfrm>
            <a:off x="6566980" y="3875082"/>
            <a:ext cx="2018514" cy="57334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ポケットの分類による学習データの作成</a:t>
            </a:r>
          </a:p>
        </p:txBody>
      </p:sp>
      <p:sp>
        <p:nvSpPr>
          <p:cNvPr id="16" name="正方形/長方形 15">
            <a:extLst>
              <a:ext uri="{FF2B5EF4-FFF2-40B4-BE49-F238E27FC236}">
                <a16:creationId xmlns:a16="http://schemas.microsoft.com/office/drawing/2014/main" id="{1F3B7BE7-0E35-40A0-8D74-506D0D6BEBA7}"/>
              </a:ext>
            </a:extLst>
          </p:cNvPr>
          <p:cNvSpPr/>
          <p:nvPr/>
        </p:nvSpPr>
        <p:spPr>
          <a:xfrm>
            <a:off x="6551904" y="2304736"/>
            <a:ext cx="994674" cy="43598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アポ構造</a:t>
            </a:r>
          </a:p>
        </p:txBody>
      </p:sp>
      <p:sp>
        <p:nvSpPr>
          <p:cNvPr id="18" name="正方形/長方形 17">
            <a:extLst>
              <a:ext uri="{FF2B5EF4-FFF2-40B4-BE49-F238E27FC236}">
                <a16:creationId xmlns:a16="http://schemas.microsoft.com/office/drawing/2014/main" id="{690C56C8-E111-47F8-9EAB-11FD1032D9D5}"/>
              </a:ext>
            </a:extLst>
          </p:cNvPr>
          <p:cNvSpPr/>
          <p:nvPr/>
        </p:nvSpPr>
        <p:spPr>
          <a:xfrm>
            <a:off x="7664964" y="2296501"/>
            <a:ext cx="994674" cy="43598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ホロ構造</a:t>
            </a:r>
          </a:p>
        </p:txBody>
      </p:sp>
      <p:sp>
        <p:nvSpPr>
          <p:cNvPr id="19" name="正方形/長方形 18">
            <a:extLst>
              <a:ext uri="{FF2B5EF4-FFF2-40B4-BE49-F238E27FC236}">
                <a16:creationId xmlns:a16="http://schemas.microsoft.com/office/drawing/2014/main" id="{614212F9-6CB4-4CCB-A57C-449CE74C8220}"/>
              </a:ext>
            </a:extLst>
          </p:cNvPr>
          <p:cNvSpPr/>
          <p:nvPr/>
        </p:nvSpPr>
        <p:spPr>
          <a:xfrm>
            <a:off x="6566979" y="4713412"/>
            <a:ext cx="2018514" cy="643443"/>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機械学習モデルの</a:t>
            </a:r>
            <a:endParaRPr kumimoji="1" lang="en-US" altLang="ja-JP" sz="1400" dirty="0">
              <a:solidFill>
                <a:schemeClr val="tx1"/>
              </a:solidFill>
            </a:endParaRPr>
          </a:p>
          <a:p>
            <a:pPr algn="ctr"/>
            <a:r>
              <a:rPr kumimoji="1" lang="ja-JP" altLang="en-US" sz="1400" dirty="0">
                <a:solidFill>
                  <a:schemeClr val="tx1"/>
                </a:solidFill>
              </a:rPr>
              <a:t>構築と評価</a:t>
            </a:r>
            <a:endParaRPr kumimoji="1" lang="en-US" altLang="ja-JP" sz="1400" dirty="0">
              <a:solidFill>
                <a:schemeClr val="tx1"/>
              </a:solidFill>
            </a:endParaRPr>
          </a:p>
        </p:txBody>
      </p:sp>
      <p:sp>
        <p:nvSpPr>
          <p:cNvPr id="20" name="正方形/長方形 19">
            <a:extLst>
              <a:ext uri="{FF2B5EF4-FFF2-40B4-BE49-F238E27FC236}">
                <a16:creationId xmlns:a16="http://schemas.microsoft.com/office/drawing/2014/main" id="{DE2D8185-EB4F-4206-826A-1B3FF72ECDBF}"/>
              </a:ext>
            </a:extLst>
          </p:cNvPr>
          <p:cNvSpPr/>
          <p:nvPr/>
        </p:nvSpPr>
        <p:spPr>
          <a:xfrm>
            <a:off x="6566975" y="5614647"/>
            <a:ext cx="2018520" cy="45696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因子分析</a:t>
            </a:r>
            <a:endParaRPr kumimoji="1" lang="en-US" altLang="ja-JP" sz="1400" dirty="0">
              <a:solidFill>
                <a:schemeClr val="tx1"/>
              </a:solidFill>
            </a:endParaRPr>
          </a:p>
        </p:txBody>
      </p:sp>
      <p:cxnSp>
        <p:nvCxnSpPr>
          <p:cNvPr id="7" name="直線矢印コネクタ 6">
            <a:extLst>
              <a:ext uri="{FF2B5EF4-FFF2-40B4-BE49-F238E27FC236}">
                <a16:creationId xmlns:a16="http://schemas.microsoft.com/office/drawing/2014/main" id="{2AF561D7-6A18-45FF-ACB3-A622CFDC1771}"/>
              </a:ext>
            </a:extLst>
          </p:cNvPr>
          <p:cNvCxnSpPr>
            <a:cxnSpLocks/>
            <a:stCxn id="15" idx="2"/>
            <a:endCxn id="19" idx="0"/>
          </p:cNvCxnSpPr>
          <p:nvPr/>
        </p:nvCxnSpPr>
        <p:spPr>
          <a:xfrm flipH="1">
            <a:off x="7576236" y="4448427"/>
            <a:ext cx="1" cy="26498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B8D0DDDC-B1C0-449C-9FB1-07570F0F89E2}"/>
              </a:ext>
            </a:extLst>
          </p:cNvPr>
          <p:cNvCxnSpPr>
            <a:cxnSpLocks/>
            <a:stCxn id="19" idx="2"/>
            <a:endCxn id="20" idx="0"/>
          </p:cNvCxnSpPr>
          <p:nvPr/>
        </p:nvCxnSpPr>
        <p:spPr>
          <a:xfrm flipH="1">
            <a:off x="7576235" y="5356855"/>
            <a:ext cx="1" cy="25779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D00E0DF-D613-415F-9532-8693DC6E6A61}"/>
              </a:ext>
            </a:extLst>
          </p:cNvPr>
          <p:cNvCxnSpPr>
            <a:cxnSpLocks/>
            <a:stCxn id="16" idx="2"/>
            <a:endCxn id="14" idx="0"/>
          </p:cNvCxnSpPr>
          <p:nvPr/>
        </p:nvCxnSpPr>
        <p:spPr>
          <a:xfrm>
            <a:off x="7049241" y="2740720"/>
            <a:ext cx="4579" cy="25231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11E90E63-CB12-49FD-8DB1-CDDD65FB30AC}"/>
              </a:ext>
            </a:extLst>
          </p:cNvPr>
          <p:cNvCxnSpPr>
            <a:stCxn id="14" idx="2"/>
          </p:cNvCxnSpPr>
          <p:nvPr/>
        </p:nvCxnSpPr>
        <p:spPr>
          <a:xfrm flipH="1">
            <a:off x="7049241" y="3636479"/>
            <a:ext cx="4579" cy="23860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2137B839-0DCE-41AD-B4A6-CDF18124DC29}"/>
              </a:ext>
            </a:extLst>
          </p:cNvPr>
          <p:cNvCxnSpPr>
            <a:stCxn id="18" idx="2"/>
          </p:cNvCxnSpPr>
          <p:nvPr/>
        </p:nvCxnSpPr>
        <p:spPr>
          <a:xfrm>
            <a:off x="8162301" y="2732485"/>
            <a:ext cx="22815" cy="119202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コネクタ: カギ線 35">
            <a:extLst>
              <a:ext uri="{FF2B5EF4-FFF2-40B4-BE49-F238E27FC236}">
                <a16:creationId xmlns:a16="http://schemas.microsoft.com/office/drawing/2014/main" id="{7E5E0627-0608-4D51-9AC1-AF02C4FD15E8}"/>
              </a:ext>
            </a:extLst>
          </p:cNvPr>
          <p:cNvCxnSpPr>
            <a:stCxn id="4" idx="2"/>
            <a:endCxn id="16" idx="0"/>
          </p:cNvCxnSpPr>
          <p:nvPr/>
        </p:nvCxnSpPr>
        <p:spPr>
          <a:xfrm rot="5400000">
            <a:off x="7133182" y="1878301"/>
            <a:ext cx="342495" cy="510375"/>
          </a:xfrm>
          <a:prstGeom prst="bentConnector3">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コネクタ: カギ線 37">
            <a:extLst>
              <a:ext uri="{FF2B5EF4-FFF2-40B4-BE49-F238E27FC236}">
                <a16:creationId xmlns:a16="http://schemas.microsoft.com/office/drawing/2014/main" id="{A66AF342-7643-4D00-8915-5ACC67C40938}"/>
              </a:ext>
            </a:extLst>
          </p:cNvPr>
          <p:cNvCxnSpPr>
            <a:stCxn id="4" idx="2"/>
            <a:endCxn id="18" idx="0"/>
          </p:cNvCxnSpPr>
          <p:nvPr/>
        </p:nvCxnSpPr>
        <p:spPr>
          <a:xfrm rot="16200000" flipH="1">
            <a:off x="7693828" y="1828028"/>
            <a:ext cx="334260" cy="602685"/>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7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1E2552-3FE7-094D-BD76-3B83FFB7EDBF}"/>
              </a:ext>
            </a:extLst>
          </p:cNvPr>
          <p:cNvSpPr>
            <a:spLocks noGrp="1"/>
          </p:cNvSpPr>
          <p:nvPr>
            <p:ph type="title"/>
          </p:nvPr>
        </p:nvSpPr>
        <p:spPr/>
        <p:txBody>
          <a:bodyPr/>
          <a:lstStyle/>
          <a:p>
            <a:r>
              <a:rPr kumimoji="1" lang="en-US" altLang="ja-JP" dirty="0" err="1"/>
              <a:t>Fpocket</a:t>
            </a:r>
            <a:r>
              <a:rPr kumimoji="1" lang="ja-JP" altLang="en-US"/>
              <a:t>について</a:t>
            </a:r>
          </a:p>
        </p:txBody>
      </p:sp>
      <p:sp>
        <p:nvSpPr>
          <p:cNvPr id="3" name="正方形/長方形 2">
            <a:extLst>
              <a:ext uri="{FF2B5EF4-FFF2-40B4-BE49-F238E27FC236}">
                <a16:creationId xmlns:a16="http://schemas.microsoft.com/office/drawing/2014/main" id="{9349A983-4AE6-4B44-AF07-829B48448438}"/>
              </a:ext>
            </a:extLst>
          </p:cNvPr>
          <p:cNvSpPr/>
          <p:nvPr/>
        </p:nvSpPr>
        <p:spPr>
          <a:xfrm>
            <a:off x="4792596" y="2035750"/>
            <a:ext cx="4003383" cy="4185761"/>
          </a:xfrm>
          <a:prstGeom prst="rect">
            <a:avLst/>
          </a:prstGeom>
        </p:spPr>
        <p:txBody>
          <a:bodyPr wrap="square">
            <a:spAutoFit/>
          </a:bodyPr>
          <a:lstStyle/>
          <a:p>
            <a:pPr marL="342900" indent="-342900">
              <a:buFont typeface="+mj-lt"/>
              <a:buAutoNum type="arabicPeriod"/>
            </a:pPr>
            <a:r>
              <a:rPr lang="en" altLang="ja-JP" sz="1400" b="0" dirty="0" err="1">
                <a:effectLst/>
                <a:latin typeface="Menlo" panose="020B0609030804020204" pitchFamily="49" charset="0"/>
              </a:rPr>
              <a:t>Score,Druggability</a:t>
            </a:r>
            <a:r>
              <a:rPr lang="en" altLang="ja-JP" sz="1400" b="0" dirty="0">
                <a:effectLst/>
                <a:latin typeface="Menlo" panose="020B0609030804020204" pitchFamily="49" charset="0"/>
              </a:rPr>
              <a:t> Score,</a:t>
            </a:r>
            <a:r>
              <a:rPr lang="ja-JP" altLang="en-US" sz="1400" b="0" dirty="0">
                <a:effectLst/>
                <a:latin typeface="Menlo" panose="020B0609030804020204" pitchFamily="49" charset="0"/>
              </a:rPr>
              <a:t>　</a:t>
            </a:r>
            <a:endParaRPr lang="en-US" altLang="ja-JP" sz="1400" b="0" dirty="0">
              <a:effectLst/>
              <a:latin typeface="Menlo" panose="020B0609030804020204" pitchFamily="49" charset="0"/>
            </a:endParaRPr>
          </a:p>
          <a:p>
            <a:pPr marL="342900" indent="-342900">
              <a:buFont typeface="+mj-lt"/>
              <a:buAutoNum type="arabicPeriod"/>
            </a:pPr>
            <a:r>
              <a:rPr lang="en" altLang="ja-JP" sz="1400" b="0" dirty="0">
                <a:effectLst/>
                <a:latin typeface="Menlo" panose="020B0609030804020204" pitchFamily="49" charset="0"/>
              </a:rPr>
              <a:t>Number of Alpha Spheres,</a:t>
            </a:r>
          </a:p>
          <a:p>
            <a:pPr marL="342900" indent="-342900">
              <a:buFont typeface="+mj-lt"/>
              <a:buAutoNum type="arabicPeriod"/>
            </a:pPr>
            <a:r>
              <a:rPr lang="en" altLang="ja-JP" sz="1400" b="0" dirty="0">
                <a:effectLst/>
                <a:latin typeface="Menlo" panose="020B0609030804020204" pitchFamily="49" charset="0"/>
              </a:rPr>
              <a:t>Total SASA,</a:t>
            </a:r>
          </a:p>
          <a:p>
            <a:pPr marL="342900" indent="-342900">
              <a:buFont typeface="+mj-lt"/>
              <a:buAutoNum type="arabicPeriod"/>
            </a:pPr>
            <a:r>
              <a:rPr lang="en" altLang="ja-JP" sz="1400" b="0" dirty="0">
                <a:effectLst/>
                <a:latin typeface="Menlo" panose="020B0609030804020204" pitchFamily="49" charset="0"/>
              </a:rPr>
              <a:t>Polar SASA,</a:t>
            </a:r>
            <a:r>
              <a:rPr lang="ja-JP" altLang="en-US" sz="1400" b="0" dirty="0">
                <a:effectLst/>
                <a:latin typeface="Menlo" panose="020B0609030804020204" pitchFamily="49" charset="0"/>
              </a:rPr>
              <a:t>　</a:t>
            </a:r>
            <a:endParaRPr lang="en-US" altLang="ja-JP" sz="1400" b="0" dirty="0">
              <a:effectLst/>
              <a:latin typeface="Menlo" panose="020B0609030804020204" pitchFamily="49" charset="0"/>
            </a:endParaRPr>
          </a:p>
          <a:p>
            <a:pPr marL="342900" indent="-342900">
              <a:buFont typeface="+mj-lt"/>
              <a:buAutoNum type="arabicPeriod"/>
            </a:pPr>
            <a:r>
              <a:rPr lang="en" altLang="ja-JP" sz="1400" b="0" dirty="0" err="1">
                <a:effectLst/>
                <a:latin typeface="Menlo" panose="020B0609030804020204" pitchFamily="49" charset="0"/>
              </a:rPr>
              <a:t>Apolar</a:t>
            </a:r>
            <a:r>
              <a:rPr lang="ja-JP" altLang="en-US" sz="1400" b="0" dirty="0">
                <a:effectLst/>
                <a:latin typeface="Menlo" panose="020B0609030804020204" pitchFamily="49" charset="0"/>
              </a:rPr>
              <a:t>　</a:t>
            </a:r>
            <a:r>
              <a:rPr lang="en" altLang="ja-JP" sz="1400" b="0" dirty="0">
                <a:effectLst/>
                <a:latin typeface="Menlo" panose="020B0609030804020204" pitchFamily="49" charset="0"/>
              </a:rPr>
              <a:t>SASA,</a:t>
            </a:r>
            <a:r>
              <a:rPr lang="ja-JP" altLang="en-US" sz="1400" b="0" dirty="0">
                <a:effectLst/>
                <a:latin typeface="Menlo" panose="020B0609030804020204" pitchFamily="49" charset="0"/>
              </a:rPr>
              <a:t>　</a:t>
            </a:r>
            <a:endParaRPr lang="en-US" altLang="ja-JP" sz="1400" b="0" dirty="0">
              <a:effectLst/>
              <a:latin typeface="Menlo" panose="020B0609030804020204" pitchFamily="49" charset="0"/>
            </a:endParaRPr>
          </a:p>
          <a:p>
            <a:pPr marL="342900" indent="-342900">
              <a:buFont typeface="+mj-lt"/>
              <a:buAutoNum type="arabicPeriod"/>
            </a:pPr>
            <a:r>
              <a:rPr lang="en" altLang="ja-JP" sz="1400" b="0" dirty="0">
                <a:effectLst/>
                <a:latin typeface="Menlo" panose="020B0609030804020204" pitchFamily="49" charset="0"/>
              </a:rPr>
              <a:t>Volume,</a:t>
            </a:r>
            <a:r>
              <a:rPr lang="ja-JP" altLang="en-US" sz="1400" b="0" dirty="0">
                <a:effectLst/>
                <a:latin typeface="Menlo" panose="020B0609030804020204" pitchFamily="49" charset="0"/>
              </a:rPr>
              <a:t>　</a:t>
            </a:r>
            <a:endParaRPr lang="en-US" altLang="ja-JP" sz="1400" b="0" dirty="0">
              <a:effectLst/>
              <a:latin typeface="Menlo" panose="020B0609030804020204" pitchFamily="49" charset="0"/>
            </a:endParaRPr>
          </a:p>
          <a:p>
            <a:pPr marL="342900" indent="-342900">
              <a:buFont typeface="+mj-lt"/>
              <a:buAutoNum type="arabicPeriod"/>
            </a:pPr>
            <a:r>
              <a:rPr lang="en" altLang="ja-JP" sz="1400" b="0" dirty="0">
                <a:effectLst/>
                <a:latin typeface="Menlo" panose="020B0609030804020204" pitchFamily="49" charset="0"/>
              </a:rPr>
              <a:t>Mean local hydrophobic density,</a:t>
            </a:r>
          </a:p>
          <a:p>
            <a:pPr marL="342900" indent="-342900">
              <a:buFont typeface="+mj-lt"/>
              <a:buAutoNum type="arabicPeriod"/>
            </a:pPr>
            <a:r>
              <a:rPr lang="en" altLang="ja-JP" sz="1400" b="0" dirty="0">
                <a:effectLst/>
                <a:latin typeface="Menlo" panose="020B0609030804020204" pitchFamily="49" charset="0"/>
              </a:rPr>
              <a:t>Mean alpha sphere radius,</a:t>
            </a:r>
          </a:p>
          <a:p>
            <a:pPr marL="342900" indent="-342900">
              <a:buFont typeface="+mj-lt"/>
              <a:buAutoNum type="arabicPeriod"/>
            </a:pPr>
            <a:r>
              <a:rPr lang="en" altLang="ja-JP" sz="1400" b="0" dirty="0">
                <a:effectLst/>
                <a:latin typeface="Menlo" panose="020B0609030804020204" pitchFamily="49" charset="0"/>
              </a:rPr>
              <a:t>Mean alp. </a:t>
            </a:r>
            <a:r>
              <a:rPr lang="en" altLang="ja-JP" sz="1400" b="0" dirty="0" err="1">
                <a:effectLst/>
                <a:latin typeface="Menlo" panose="020B0609030804020204" pitchFamily="49" charset="0"/>
              </a:rPr>
              <a:t>sph</a:t>
            </a:r>
            <a:r>
              <a:rPr lang="en" altLang="ja-JP" sz="1400" b="0" dirty="0">
                <a:effectLst/>
                <a:latin typeface="Menlo" panose="020B0609030804020204" pitchFamily="49" charset="0"/>
              </a:rPr>
              <a:t>. solvent access,</a:t>
            </a:r>
          </a:p>
          <a:p>
            <a:pPr marL="342900" indent="-342900">
              <a:buFont typeface="+mj-lt"/>
              <a:buAutoNum type="arabicPeriod"/>
            </a:pPr>
            <a:r>
              <a:rPr lang="en" altLang="ja-JP" sz="1400" b="0" dirty="0" err="1">
                <a:effectLst/>
                <a:latin typeface="Menlo" panose="020B0609030804020204" pitchFamily="49" charset="0"/>
              </a:rPr>
              <a:t>Apolar</a:t>
            </a:r>
            <a:r>
              <a:rPr lang="en" altLang="ja-JP" sz="1400" b="0" dirty="0">
                <a:effectLst/>
                <a:latin typeface="Menlo" panose="020B0609030804020204" pitchFamily="49" charset="0"/>
              </a:rPr>
              <a:t> alpha sphere proportion,</a:t>
            </a:r>
          </a:p>
          <a:p>
            <a:pPr marL="342900" indent="-342900">
              <a:buFont typeface="+mj-lt"/>
              <a:buAutoNum type="arabicPeriod"/>
            </a:pPr>
            <a:r>
              <a:rPr lang="en" altLang="ja-JP" sz="1400" b="0" dirty="0">
                <a:effectLst/>
                <a:latin typeface="Menlo" panose="020B0609030804020204" pitchFamily="49" charset="0"/>
              </a:rPr>
              <a:t>Hydrophobicity score,</a:t>
            </a:r>
          </a:p>
          <a:p>
            <a:pPr marL="342900" indent="-342900">
              <a:buFont typeface="+mj-lt"/>
              <a:buAutoNum type="arabicPeriod"/>
            </a:pPr>
            <a:r>
              <a:rPr lang="en" altLang="ja-JP" sz="1400" b="0" dirty="0">
                <a:effectLst/>
                <a:latin typeface="Menlo" panose="020B0609030804020204" pitchFamily="49" charset="0"/>
              </a:rPr>
              <a:t>Volume score,</a:t>
            </a:r>
          </a:p>
          <a:p>
            <a:pPr marL="342900" indent="-342900">
              <a:buFont typeface="+mj-lt"/>
              <a:buAutoNum type="arabicPeriod"/>
            </a:pPr>
            <a:r>
              <a:rPr lang="en" altLang="ja-JP" sz="1400" b="0" dirty="0">
                <a:effectLst/>
                <a:latin typeface="Menlo" panose="020B0609030804020204" pitchFamily="49" charset="0"/>
              </a:rPr>
              <a:t>Polarity score,</a:t>
            </a:r>
          </a:p>
          <a:p>
            <a:pPr marL="342900" indent="-342900">
              <a:buFont typeface="+mj-lt"/>
              <a:buAutoNum type="arabicPeriod"/>
            </a:pPr>
            <a:r>
              <a:rPr lang="en" altLang="ja-JP" sz="1400" b="0" dirty="0">
                <a:effectLst/>
                <a:latin typeface="Menlo" panose="020B0609030804020204" pitchFamily="49" charset="0"/>
              </a:rPr>
              <a:t>Charge score,</a:t>
            </a:r>
          </a:p>
          <a:p>
            <a:pPr marL="342900" indent="-342900">
              <a:buFont typeface="+mj-lt"/>
              <a:buAutoNum type="arabicPeriod"/>
            </a:pPr>
            <a:r>
              <a:rPr lang="en" altLang="ja-JP" sz="1400" b="0" dirty="0">
                <a:effectLst/>
                <a:latin typeface="Menlo" panose="020B0609030804020204" pitchFamily="49" charset="0"/>
              </a:rPr>
              <a:t>Proportion of polar atoms,</a:t>
            </a:r>
          </a:p>
          <a:p>
            <a:pPr marL="342900" indent="-342900">
              <a:buFont typeface="+mj-lt"/>
              <a:buAutoNum type="arabicPeriod"/>
            </a:pPr>
            <a:r>
              <a:rPr lang="en" altLang="ja-JP" sz="1400" b="0" dirty="0">
                <a:effectLst/>
                <a:latin typeface="Menlo" panose="020B0609030804020204" pitchFamily="49" charset="0"/>
              </a:rPr>
              <a:t>Alpha sphere density,</a:t>
            </a:r>
          </a:p>
          <a:p>
            <a:pPr marL="342900" indent="-342900">
              <a:buFont typeface="+mj-lt"/>
              <a:buAutoNum type="arabicPeriod"/>
            </a:pPr>
            <a:r>
              <a:rPr lang="en" altLang="ja-JP" sz="1400" b="0" dirty="0">
                <a:effectLst/>
                <a:latin typeface="Menlo" panose="020B0609030804020204" pitchFamily="49" charset="0"/>
              </a:rPr>
              <a:t>Cent. of mass - Alpha Sphere max </a:t>
            </a:r>
            <a:r>
              <a:rPr lang="en" altLang="ja-JP" sz="1400" b="0" dirty="0" err="1">
                <a:effectLst/>
                <a:latin typeface="Menlo" panose="020B0609030804020204" pitchFamily="49" charset="0"/>
              </a:rPr>
              <a:t>dist</a:t>
            </a:r>
            <a:r>
              <a:rPr lang="en" altLang="ja-JP" sz="1400" b="0" dirty="0">
                <a:effectLst/>
                <a:latin typeface="Menlo" panose="020B0609030804020204" pitchFamily="49" charset="0"/>
              </a:rPr>
              <a:t>,</a:t>
            </a:r>
          </a:p>
          <a:p>
            <a:pPr marL="342900" indent="-342900">
              <a:buFont typeface="+mj-lt"/>
              <a:buAutoNum type="arabicPeriod"/>
            </a:pPr>
            <a:r>
              <a:rPr lang="en" altLang="ja-JP" sz="1400" b="0" dirty="0">
                <a:effectLst/>
                <a:latin typeface="Menlo" panose="020B0609030804020204" pitchFamily="49" charset="0"/>
              </a:rPr>
              <a:t>Flexibility</a:t>
            </a:r>
            <a:endParaRPr lang="en" altLang="ja-JP" sz="1600" b="0" dirty="0">
              <a:effectLst/>
              <a:latin typeface="Menlo" panose="020B0609030804020204" pitchFamily="49" charset="0"/>
            </a:endParaRPr>
          </a:p>
        </p:txBody>
      </p:sp>
      <p:sp>
        <p:nvSpPr>
          <p:cNvPr id="5" name="テキスト ボックス 4">
            <a:extLst>
              <a:ext uri="{FF2B5EF4-FFF2-40B4-BE49-F238E27FC236}">
                <a16:creationId xmlns:a16="http://schemas.microsoft.com/office/drawing/2014/main" id="{976DAE8D-E582-594A-8B57-B21D2CBAB25C}"/>
              </a:ext>
            </a:extLst>
          </p:cNvPr>
          <p:cNvSpPr txBox="1"/>
          <p:nvPr/>
        </p:nvSpPr>
        <p:spPr>
          <a:xfrm>
            <a:off x="4543436" y="1428833"/>
            <a:ext cx="4448654" cy="400110"/>
          </a:xfrm>
          <a:prstGeom prst="rect">
            <a:avLst/>
          </a:prstGeom>
          <a:noFill/>
        </p:spPr>
        <p:txBody>
          <a:bodyPr wrap="none" rtlCol="0">
            <a:spAutoFit/>
          </a:bodyPr>
          <a:lstStyle/>
          <a:p>
            <a:r>
              <a:rPr kumimoji="1" lang="ja-JP" altLang="en-US" sz="2000" dirty="0"/>
              <a:t>算出される物理化学的特徴量</a:t>
            </a:r>
            <a:r>
              <a:rPr kumimoji="1" lang="en-US" altLang="ja-JP" sz="2000" dirty="0"/>
              <a:t>(18</a:t>
            </a:r>
            <a:r>
              <a:rPr kumimoji="1" lang="ja-JP" altLang="en-US" sz="2000" dirty="0"/>
              <a:t>種類</a:t>
            </a:r>
            <a:r>
              <a:rPr kumimoji="1" lang="en-US" altLang="ja-JP" sz="2000" dirty="0"/>
              <a:t>)</a:t>
            </a:r>
            <a:endParaRPr kumimoji="1" lang="ja-JP" altLang="en-US" sz="2000" dirty="0"/>
          </a:p>
        </p:txBody>
      </p:sp>
      <p:pic>
        <p:nvPicPr>
          <p:cNvPr id="7" name="図 6" descr="カラフルなグミ&#10;&#10;自動的に生成された説明">
            <a:extLst>
              <a:ext uri="{FF2B5EF4-FFF2-40B4-BE49-F238E27FC236}">
                <a16:creationId xmlns:a16="http://schemas.microsoft.com/office/drawing/2014/main" id="{7FBA16BA-19D1-5549-AD2D-5E4D24F7AEC2}"/>
              </a:ext>
            </a:extLst>
          </p:cNvPr>
          <p:cNvPicPr>
            <a:picLocks noChangeAspect="1"/>
          </p:cNvPicPr>
          <p:nvPr/>
        </p:nvPicPr>
        <p:blipFill>
          <a:blip r:embed="rId2"/>
          <a:stretch>
            <a:fillRect/>
          </a:stretch>
        </p:blipFill>
        <p:spPr>
          <a:xfrm>
            <a:off x="280875" y="2429904"/>
            <a:ext cx="3879850" cy="2482850"/>
          </a:xfrm>
          <a:prstGeom prst="rect">
            <a:avLst/>
          </a:prstGeom>
        </p:spPr>
      </p:pic>
      <p:sp>
        <p:nvSpPr>
          <p:cNvPr id="8" name="正方形/長方形 7">
            <a:extLst>
              <a:ext uri="{FF2B5EF4-FFF2-40B4-BE49-F238E27FC236}">
                <a16:creationId xmlns:a16="http://schemas.microsoft.com/office/drawing/2014/main" id="{718D455C-B1AF-F54A-8E32-FC1E0BDC47BA}"/>
              </a:ext>
            </a:extLst>
          </p:cNvPr>
          <p:cNvSpPr/>
          <p:nvPr/>
        </p:nvSpPr>
        <p:spPr>
          <a:xfrm>
            <a:off x="628650" y="5478507"/>
            <a:ext cx="3161443" cy="707886"/>
          </a:xfrm>
          <a:prstGeom prst="rect">
            <a:avLst/>
          </a:prstGeom>
        </p:spPr>
        <p:txBody>
          <a:bodyPr wrap="none">
            <a:spAutoFit/>
          </a:bodyPr>
          <a:lstStyle/>
          <a:p>
            <a:r>
              <a:rPr kumimoji="1" lang="ja-JP" altLang="en-US" sz="2000"/>
              <a:t>アポ構造：</a:t>
            </a:r>
            <a:r>
              <a:rPr kumimoji="1" lang="en-US" altLang="ja-JP" sz="2000" dirty="0"/>
              <a:t>2ZB1A</a:t>
            </a:r>
            <a:r>
              <a:rPr kumimoji="1" lang="ja-JP" altLang="en-US" sz="2000"/>
              <a:t>について</a:t>
            </a:r>
            <a:endParaRPr kumimoji="1" lang="en-US" altLang="ja-JP" sz="2000" dirty="0"/>
          </a:p>
          <a:p>
            <a:r>
              <a:rPr lang="en-US" altLang="ja-JP" sz="2000" dirty="0" err="1"/>
              <a:t>Fpocket</a:t>
            </a:r>
            <a:r>
              <a:rPr lang="ja-JP" altLang="en-US" sz="2000"/>
              <a:t>で解析した結果</a:t>
            </a:r>
          </a:p>
        </p:txBody>
      </p:sp>
      <p:sp>
        <p:nvSpPr>
          <p:cNvPr id="9" name="ドーナツ 8">
            <a:extLst>
              <a:ext uri="{FF2B5EF4-FFF2-40B4-BE49-F238E27FC236}">
                <a16:creationId xmlns:a16="http://schemas.microsoft.com/office/drawing/2014/main" id="{270809D0-6548-E04A-98E9-FC0C0CBC6C45}"/>
              </a:ext>
            </a:extLst>
          </p:cNvPr>
          <p:cNvSpPr/>
          <p:nvPr/>
        </p:nvSpPr>
        <p:spPr>
          <a:xfrm>
            <a:off x="2153067" y="3888466"/>
            <a:ext cx="442031" cy="485422"/>
          </a:xfrm>
          <a:prstGeom prst="donut">
            <a:avLst>
              <a:gd name="adj" fmla="val 8351"/>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ドーナツ 10">
            <a:extLst>
              <a:ext uri="{FF2B5EF4-FFF2-40B4-BE49-F238E27FC236}">
                <a16:creationId xmlns:a16="http://schemas.microsoft.com/office/drawing/2014/main" id="{B0A6B463-B2E9-7741-9CBC-3ED0C55E23D5}"/>
              </a:ext>
            </a:extLst>
          </p:cNvPr>
          <p:cNvSpPr/>
          <p:nvPr/>
        </p:nvSpPr>
        <p:spPr>
          <a:xfrm>
            <a:off x="1174196" y="3697355"/>
            <a:ext cx="442031" cy="485422"/>
          </a:xfrm>
          <a:prstGeom prst="donut">
            <a:avLst>
              <a:gd name="adj" fmla="val 852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6" name="正方形/長方形 15">
            <a:extLst>
              <a:ext uri="{FF2B5EF4-FFF2-40B4-BE49-F238E27FC236}">
                <a16:creationId xmlns:a16="http://schemas.microsoft.com/office/drawing/2014/main" id="{CC4AADB3-2CD1-B642-BAA0-6A64A38DC0B0}"/>
              </a:ext>
            </a:extLst>
          </p:cNvPr>
          <p:cNvSpPr/>
          <p:nvPr/>
        </p:nvSpPr>
        <p:spPr>
          <a:xfrm rot="20721937" flipH="1">
            <a:off x="1578657" y="4150013"/>
            <a:ext cx="45719" cy="116146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4F979B13-2806-BE4F-8854-52D008970A8B}"/>
              </a:ext>
            </a:extLst>
          </p:cNvPr>
          <p:cNvSpPr/>
          <p:nvPr/>
        </p:nvSpPr>
        <p:spPr>
          <a:xfrm rot="1645723">
            <a:off x="1973201" y="4270451"/>
            <a:ext cx="45719" cy="1077419"/>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91529CE9-38B7-D843-919A-E8B39AC12C22}"/>
              </a:ext>
            </a:extLst>
          </p:cNvPr>
          <p:cNvSpPr/>
          <p:nvPr/>
        </p:nvSpPr>
        <p:spPr>
          <a:xfrm>
            <a:off x="280875" y="1414241"/>
            <a:ext cx="4066696" cy="1015663"/>
          </a:xfrm>
          <a:prstGeom prst="rect">
            <a:avLst/>
          </a:prstGeom>
        </p:spPr>
        <p:txBody>
          <a:bodyPr wrap="square">
            <a:spAutoFit/>
          </a:bodyPr>
          <a:lstStyle/>
          <a:p>
            <a:r>
              <a:rPr kumimoji="1" lang="en-US" altLang="ja-JP" sz="2000" dirty="0" err="1"/>
              <a:t>Fpocket</a:t>
            </a:r>
            <a:r>
              <a:rPr kumimoji="1" lang="ja-JP" altLang="en-US" sz="2000" dirty="0"/>
              <a:t>：タンパク質表面の幾何学的特徴からポケットを検出</a:t>
            </a:r>
            <a:r>
              <a:rPr kumimoji="1" lang="ja-JP" altLang="en-US" sz="2000"/>
              <a:t>するオープンソースソフトウェア。</a:t>
            </a:r>
            <a:endParaRPr kumimoji="1" lang="ja-JP" altLang="en-US" sz="2000" dirty="0"/>
          </a:p>
        </p:txBody>
      </p:sp>
      <p:sp>
        <p:nvSpPr>
          <p:cNvPr id="4" name="左中かっこ 3">
            <a:extLst>
              <a:ext uri="{FF2B5EF4-FFF2-40B4-BE49-F238E27FC236}">
                <a16:creationId xmlns:a16="http://schemas.microsoft.com/office/drawing/2014/main" id="{0FC7A443-6F8D-4E90-BF2D-2A8CE46CA3DF}"/>
              </a:ext>
            </a:extLst>
          </p:cNvPr>
          <p:cNvSpPr/>
          <p:nvPr/>
        </p:nvSpPr>
        <p:spPr>
          <a:xfrm>
            <a:off x="4543436" y="1967196"/>
            <a:ext cx="176846" cy="4431623"/>
          </a:xfrm>
          <a:prstGeom prst="leftBrace">
            <a:avLst>
              <a:gd name="adj1" fmla="val 41873"/>
              <a:gd name="adj2" fmla="val 48773"/>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37D7287D-EAC4-439A-A68A-7C0EB469095E}"/>
              </a:ext>
            </a:extLst>
          </p:cNvPr>
          <p:cNvCxnSpPr>
            <a:stCxn id="4" idx="1"/>
          </p:cNvCxnSpPr>
          <p:nvPr/>
        </p:nvCxnSpPr>
        <p:spPr>
          <a:xfrm flipH="1" flipV="1">
            <a:off x="2520778" y="4122214"/>
            <a:ext cx="2022658" cy="6417"/>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5842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2D5721-6A10-D045-8CE5-C8976264AFFF}"/>
              </a:ext>
            </a:extLst>
          </p:cNvPr>
          <p:cNvSpPr>
            <a:spLocks noGrp="1"/>
          </p:cNvSpPr>
          <p:nvPr>
            <p:ph type="title"/>
          </p:nvPr>
        </p:nvSpPr>
        <p:spPr/>
        <p:txBody>
          <a:bodyPr/>
          <a:lstStyle/>
          <a:p>
            <a:r>
              <a:rPr kumimoji="1" lang="ja-JP" altLang="en-US"/>
              <a:t>機械学習モデルについて</a:t>
            </a:r>
          </a:p>
        </p:txBody>
      </p:sp>
      <p:sp>
        <p:nvSpPr>
          <p:cNvPr id="5" name="テキスト ボックス 4">
            <a:extLst>
              <a:ext uri="{FF2B5EF4-FFF2-40B4-BE49-F238E27FC236}">
                <a16:creationId xmlns:a16="http://schemas.microsoft.com/office/drawing/2014/main" id="{E25EAC18-D2A2-FF4C-847C-1F92617F0D9E}"/>
              </a:ext>
            </a:extLst>
          </p:cNvPr>
          <p:cNvSpPr txBox="1"/>
          <p:nvPr/>
        </p:nvSpPr>
        <p:spPr>
          <a:xfrm>
            <a:off x="420130" y="1905506"/>
            <a:ext cx="4833963" cy="3046988"/>
          </a:xfrm>
          <a:prstGeom prst="rect">
            <a:avLst/>
          </a:prstGeom>
          <a:noFill/>
        </p:spPr>
        <p:txBody>
          <a:bodyPr wrap="square" rtlCol="0">
            <a:spAutoFit/>
          </a:bodyPr>
          <a:lstStyle/>
          <a:p>
            <a:pPr marL="342900" indent="-342900">
              <a:buFont typeface="Arial" panose="020B0604020202020204" pitchFamily="34" charset="0"/>
              <a:buChar char="•"/>
            </a:pPr>
            <a:r>
              <a:rPr kumimoji="1" lang="ja-JP" altLang="en-US" sz="2400" dirty="0"/>
              <a:t>機械学習モデル</a:t>
            </a:r>
            <a:r>
              <a:rPr kumimoji="1" lang="ja-JP" altLang="en-US" sz="2400"/>
              <a:t>は</a:t>
            </a:r>
            <a:r>
              <a:rPr lang="en" altLang="ja-JP" sz="2400" dirty="0" err="1"/>
              <a:t>XGBoost</a:t>
            </a:r>
            <a:r>
              <a:rPr lang="en-US" altLang="ja-JP" sz="2400" dirty="0"/>
              <a:t>,</a:t>
            </a:r>
            <a:r>
              <a:rPr lang="ja-JP" altLang="en-US" sz="2400"/>
              <a:t>  </a:t>
            </a:r>
            <a:r>
              <a:rPr lang="en" altLang="ja-JP" sz="2400" dirty="0" err="1"/>
              <a:t>LightGBM</a:t>
            </a:r>
            <a:r>
              <a:rPr lang="ja-JP" altLang="en-US" sz="2400"/>
              <a:t>を用いた。</a:t>
            </a:r>
            <a:endParaRPr kumimoji="1" lang="en-US" altLang="ja-JP" sz="2400" dirty="0"/>
          </a:p>
          <a:p>
            <a:pPr marL="342900" indent="-342900">
              <a:buFont typeface="Arial" panose="020B0604020202020204" pitchFamily="34" charset="0"/>
              <a:buChar char="•"/>
            </a:pPr>
            <a:endParaRPr kumimoji="1" lang="en-US" altLang="ja-JP" sz="2400" dirty="0"/>
          </a:p>
          <a:p>
            <a:pPr marL="342900" indent="-342900">
              <a:buFont typeface="Arial" panose="020B0604020202020204" pitchFamily="34" charset="0"/>
              <a:buChar char="•"/>
            </a:pPr>
            <a:r>
              <a:rPr kumimoji="1" lang="ja-JP" altLang="en-US" sz="2400" dirty="0"/>
              <a:t>学習データ：</a:t>
            </a:r>
            <a:r>
              <a:rPr kumimoji="1" lang="en-US" altLang="ja-JP" sz="2400" dirty="0"/>
              <a:t>174</a:t>
            </a:r>
            <a:r>
              <a:rPr kumimoji="1" lang="ja-JP" altLang="en-US" sz="2400"/>
              <a:t> </a:t>
            </a:r>
            <a:endParaRPr kumimoji="1" lang="en-US" altLang="ja-JP" sz="2400" dirty="0"/>
          </a:p>
          <a:p>
            <a:r>
              <a:rPr kumimoji="1" lang="ja-JP" altLang="en-US" sz="2400"/>
              <a:t>　テストデータ</a:t>
            </a:r>
            <a:r>
              <a:rPr kumimoji="1" lang="ja-JP" altLang="en-US" sz="2400" dirty="0"/>
              <a:t>：</a:t>
            </a:r>
            <a:r>
              <a:rPr kumimoji="1" lang="en-US" altLang="ja-JP" sz="2400" dirty="0"/>
              <a:t>20</a:t>
            </a:r>
          </a:p>
          <a:p>
            <a:pPr marL="342900" indent="-342900">
              <a:buFont typeface="Arial" panose="020B0604020202020204" pitchFamily="34" charset="0"/>
              <a:buChar char="•"/>
            </a:pPr>
            <a:endParaRPr kumimoji="1" lang="en-US" altLang="ja-JP" sz="2400" dirty="0"/>
          </a:p>
          <a:p>
            <a:pPr marL="342900" indent="-342900">
              <a:buFont typeface="Arial" panose="020B0604020202020204" pitchFamily="34" charset="0"/>
              <a:buChar char="•"/>
            </a:pPr>
            <a:r>
              <a:rPr kumimoji="1" lang="en-US" altLang="ja-JP" sz="2400" dirty="0"/>
              <a:t>k</a:t>
            </a:r>
            <a:r>
              <a:rPr kumimoji="1" lang="ja-JP" altLang="en-US" sz="2400" dirty="0"/>
              <a:t>分割検証法：</a:t>
            </a:r>
            <a:r>
              <a:rPr kumimoji="1" lang="en-US" altLang="ja-JP" sz="2400" dirty="0"/>
              <a:t>k=4</a:t>
            </a:r>
          </a:p>
          <a:p>
            <a:pPr marL="342900" indent="-342900">
              <a:buFont typeface="Arial" panose="020B0604020202020204" pitchFamily="34" charset="0"/>
              <a:buChar char="•"/>
            </a:pPr>
            <a:endParaRPr kumimoji="1" lang="en-US" altLang="ja-JP" sz="2400" dirty="0"/>
          </a:p>
        </p:txBody>
      </p:sp>
      <p:sp>
        <p:nvSpPr>
          <p:cNvPr id="6" name="テキスト ボックス 5">
            <a:extLst>
              <a:ext uri="{FF2B5EF4-FFF2-40B4-BE49-F238E27FC236}">
                <a16:creationId xmlns:a16="http://schemas.microsoft.com/office/drawing/2014/main" id="{B6AFD347-0C47-D64E-9FA9-AB38A6AA5E80}"/>
              </a:ext>
            </a:extLst>
          </p:cNvPr>
          <p:cNvSpPr txBox="1"/>
          <p:nvPr/>
        </p:nvSpPr>
        <p:spPr>
          <a:xfrm>
            <a:off x="5499570" y="5450850"/>
            <a:ext cx="3710379" cy="971484"/>
          </a:xfrm>
          <a:prstGeom prst="rect">
            <a:avLst/>
          </a:prstGeom>
          <a:noFill/>
        </p:spPr>
        <p:txBody>
          <a:bodyPr wrap="square" rtlCol="0">
            <a:spAutoFit/>
          </a:bodyPr>
          <a:lstStyle/>
          <a:p>
            <a:pPr>
              <a:lnSpc>
                <a:spcPct val="150000"/>
              </a:lnSpc>
            </a:pPr>
            <a:r>
              <a:rPr kumimoji="1" lang="en-US" altLang="ja-JP" sz="2000" dirty="0"/>
              <a:t>1:</a:t>
            </a:r>
            <a:r>
              <a:rPr kumimoji="1" lang="ja-JP" altLang="en-US" sz="2000" dirty="0"/>
              <a:t> クリプトサイト（正例）</a:t>
            </a:r>
            <a:endParaRPr kumimoji="1" lang="en-US" altLang="ja-JP" sz="2000" dirty="0"/>
          </a:p>
          <a:p>
            <a:pPr>
              <a:lnSpc>
                <a:spcPct val="150000"/>
              </a:lnSpc>
            </a:pPr>
            <a:r>
              <a:rPr kumimoji="1" lang="en-US" altLang="ja-JP" sz="2000" dirty="0"/>
              <a:t>0:</a:t>
            </a:r>
            <a:r>
              <a:rPr kumimoji="1" lang="ja-JP" altLang="en-US" sz="2000" dirty="0"/>
              <a:t> 表面の凹み（負例）</a:t>
            </a:r>
          </a:p>
        </p:txBody>
      </p:sp>
      <p:pic>
        <p:nvPicPr>
          <p:cNvPr id="7" name="図 6" descr="グラフ, 散布図&#10;&#10;自動的に生成された説明">
            <a:extLst>
              <a:ext uri="{FF2B5EF4-FFF2-40B4-BE49-F238E27FC236}">
                <a16:creationId xmlns:a16="http://schemas.microsoft.com/office/drawing/2014/main" id="{EB09FF02-7792-7247-A63C-BB291615E777}"/>
              </a:ext>
            </a:extLst>
          </p:cNvPr>
          <p:cNvPicPr>
            <a:picLocks noChangeAspect="1"/>
          </p:cNvPicPr>
          <p:nvPr/>
        </p:nvPicPr>
        <p:blipFill rotWithShape="1">
          <a:blip r:embed="rId2"/>
          <a:srcRect l="27273" r="2767"/>
          <a:stretch/>
        </p:blipFill>
        <p:spPr>
          <a:xfrm>
            <a:off x="5067861" y="1522637"/>
            <a:ext cx="3710379" cy="3977640"/>
          </a:xfrm>
          <a:prstGeom prst="rect">
            <a:avLst/>
          </a:prstGeom>
        </p:spPr>
      </p:pic>
      <p:sp>
        <p:nvSpPr>
          <p:cNvPr id="3" name="正方形/長方形 2">
            <a:extLst>
              <a:ext uri="{FF2B5EF4-FFF2-40B4-BE49-F238E27FC236}">
                <a16:creationId xmlns:a16="http://schemas.microsoft.com/office/drawing/2014/main" id="{2EA8FBF3-48A6-4AF7-ACD5-38CAB365C25E}"/>
              </a:ext>
            </a:extLst>
          </p:cNvPr>
          <p:cNvSpPr/>
          <p:nvPr/>
        </p:nvSpPr>
        <p:spPr>
          <a:xfrm>
            <a:off x="523926" y="5167311"/>
            <a:ext cx="4487975" cy="107266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u="sng" dirty="0">
                <a:solidFill>
                  <a:schemeClr val="tx1"/>
                </a:solidFill>
              </a:rPr>
              <a:t>結果：</a:t>
            </a:r>
            <a:endParaRPr kumimoji="1" lang="en-US" altLang="ja-JP" sz="2000" u="sng" dirty="0">
              <a:solidFill>
                <a:schemeClr val="tx1"/>
              </a:solidFill>
            </a:endParaRPr>
          </a:p>
          <a:p>
            <a:pPr algn="ctr"/>
            <a:r>
              <a:rPr kumimoji="1" lang="ja-JP" altLang="en-US" sz="2000" dirty="0">
                <a:solidFill>
                  <a:schemeClr val="tx1"/>
                </a:solidFill>
              </a:rPr>
              <a:t>テストデータについて</a:t>
            </a:r>
            <a:endParaRPr kumimoji="1" lang="en-US" altLang="ja-JP" sz="2000" dirty="0">
              <a:solidFill>
                <a:schemeClr val="tx1"/>
              </a:solidFill>
            </a:endParaRPr>
          </a:p>
          <a:p>
            <a:pPr algn="ctr"/>
            <a:r>
              <a:rPr lang="en" altLang="ja-JP" sz="2000" dirty="0">
                <a:solidFill>
                  <a:schemeClr val="tx1"/>
                </a:solidFill>
              </a:rPr>
              <a:t>F1_score: </a:t>
            </a:r>
            <a:r>
              <a:rPr lang="en" altLang="ja-JP" sz="2000" b="1" dirty="0">
                <a:solidFill>
                  <a:schemeClr val="tx1"/>
                </a:solidFill>
              </a:rPr>
              <a:t>70.6%</a:t>
            </a:r>
            <a:r>
              <a:rPr lang="en" altLang="ja-JP" sz="2000" dirty="0">
                <a:solidFill>
                  <a:schemeClr val="tx1"/>
                </a:solidFill>
              </a:rPr>
              <a:t> </a:t>
            </a:r>
            <a:r>
              <a:rPr lang="ja-JP" altLang="en-US" sz="2000" dirty="0">
                <a:solidFill>
                  <a:schemeClr val="tx1"/>
                </a:solidFill>
              </a:rPr>
              <a:t>の精度を達成</a:t>
            </a:r>
            <a:r>
              <a:rPr lang="en-US" altLang="ja-JP" sz="2000" dirty="0">
                <a:solidFill>
                  <a:schemeClr val="tx1"/>
                </a:solidFill>
              </a:rPr>
              <a:t>.</a:t>
            </a:r>
            <a:endParaRPr lang="en" altLang="ja-JP" sz="2000" dirty="0">
              <a:solidFill>
                <a:schemeClr val="tx1"/>
              </a:solidFill>
            </a:endParaRPr>
          </a:p>
        </p:txBody>
      </p:sp>
    </p:spTree>
    <p:extLst>
      <p:ext uri="{BB962C8B-B14F-4D97-AF65-F5344CB8AC3E}">
        <p14:creationId xmlns:p14="http://schemas.microsoft.com/office/powerpoint/2010/main" val="3793664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B8148E-1440-7C47-9EF1-976FD4A5F5D5}"/>
              </a:ext>
            </a:extLst>
          </p:cNvPr>
          <p:cNvSpPr>
            <a:spLocks noGrp="1"/>
          </p:cNvSpPr>
          <p:nvPr>
            <p:ph type="title"/>
          </p:nvPr>
        </p:nvSpPr>
        <p:spPr>
          <a:xfrm>
            <a:off x="396695" y="383381"/>
            <a:ext cx="8376954" cy="1325563"/>
          </a:xfrm>
        </p:spPr>
        <p:txBody>
          <a:bodyPr>
            <a:normAutofit/>
          </a:bodyPr>
          <a:lstStyle/>
          <a:p>
            <a:r>
              <a:rPr lang="ja-JP" altLang="en-US" sz="4000" dirty="0"/>
              <a:t>機械学習モデルの重要特徴量可視化</a:t>
            </a:r>
            <a:endParaRPr kumimoji="1" lang="ja-JP" altLang="en-US" sz="4000" dirty="0"/>
          </a:p>
        </p:txBody>
      </p:sp>
      <p:pic>
        <p:nvPicPr>
          <p:cNvPr id="3" name="図 2" descr="グラフ&#10;&#10;自動的に生成された説明">
            <a:extLst>
              <a:ext uri="{FF2B5EF4-FFF2-40B4-BE49-F238E27FC236}">
                <a16:creationId xmlns:a16="http://schemas.microsoft.com/office/drawing/2014/main" id="{F613F927-A47C-7948-92B6-2D2583D62C7F}"/>
              </a:ext>
            </a:extLst>
          </p:cNvPr>
          <p:cNvPicPr>
            <a:picLocks noChangeAspect="1"/>
          </p:cNvPicPr>
          <p:nvPr/>
        </p:nvPicPr>
        <p:blipFill>
          <a:blip r:embed="rId3"/>
          <a:stretch>
            <a:fillRect/>
          </a:stretch>
        </p:blipFill>
        <p:spPr>
          <a:xfrm>
            <a:off x="-14829" y="2013067"/>
            <a:ext cx="4663018" cy="3497263"/>
          </a:xfrm>
          <a:prstGeom prst="rect">
            <a:avLst/>
          </a:prstGeom>
        </p:spPr>
      </p:pic>
      <p:pic>
        <p:nvPicPr>
          <p:cNvPr id="4" name="図 3" descr="グラフ&#10;&#10;自動的に生成された説明">
            <a:extLst>
              <a:ext uri="{FF2B5EF4-FFF2-40B4-BE49-F238E27FC236}">
                <a16:creationId xmlns:a16="http://schemas.microsoft.com/office/drawing/2014/main" id="{15ED7287-9008-DA4A-81E4-623186F83738}"/>
              </a:ext>
            </a:extLst>
          </p:cNvPr>
          <p:cNvPicPr>
            <a:picLocks noChangeAspect="1"/>
          </p:cNvPicPr>
          <p:nvPr/>
        </p:nvPicPr>
        <p:blipFill rotWithShape="1">
          <a:blip r:embed="rId4"/>
          <a:srcRect l="3464"/>
          <a:stretch/>
        </p:blipFill>
        <p:spPr>
          <a:xfrm>
            <a:off x="4382999" y="1936869"/>
            <a:ext cx="4746171" cy="3687366"/>
          </a:xfrm>
          <a:prstGeom prst="rect">
            <a:avLst/>
          </a:prstGeom>
        </p:spPr>
      </p:pic>
      <p:sp>
        <p:nvSpPr>
          <p:cNvPr id="15" name="テキスト ボックス 14">
            <a:extLst>
              <a:ext uri="{FF2B5EF4-FFF2-40B4-BE49-F238E27FC236}">
                <a16:creationId xmlns:a16="http://schemas.microsoft.com/office/drawing/2014/main" id="{F49C9F64-15CC-4542-995E-CD6607BE8F73}"/>
              </a:ext>
            </a:extLst>
          </p:cNvPr>
          <p:cNvSpPr txBox="1"/>
          <p:nvPr/>
        </p:nvSpPr>
        <p:spPr>
          <a:xfrm>
            <a:off x="448142" y="1693043"/>
            <a:ext cx="2603790" cy="400110"/>
          </a:xfrm>
          <a:prstGeom prst="rect">
            <a:avLst/>
          </a:prstGeom>
          <a:noFill/>
        </p:spPr>
        <p:txBody>
          <a:bodyPr wrap="none" rtlCol="0">
            <a:spAutoFit/>
          </a:bodyPr>
          <a:lstStyle/>
          <a:p>
            <a:r>
              <a:rPr kumimoji="1" lang="en-US" altLang="ja-JP" sz="2000" dirty="0" err="1"/>
              <a:t>XGBoost</a:t>
            </a:r>
            <a:r>
              <a:rPr kumimoji="1" lang="ja-JP" altLang="en-US" sz="2000"/>
              <a:t>の重要特徴量</a:t>
            </a:r>
            <a:endParaRPr kumimoji="1" lang="en-US" altLang="ja-JP" sz="2000" dirty="0"/>
          </a:p>
        </p:txBody>
      </p:sp>
      <p:sp>
        <p:nvSpPr>
          <p:cNvPr id="16" name="テキスト ボックス 15">
            <a:extLst>
              <a:ext uri="{FF2B5EF4-FFF2-40B4-BE49-F238E27FC236}">
                <a16:creationId xmlns:a16="http://schemas.microsoft.com/office/drawing/2014/main" id="{E79E6103-CC17-7845-93B3-7672D732B87A}"/>
              </a:ext>
            </a:extLst>
          </p:cNvPr>
          <p:cNvSpPr txBox="1"/>
          <p:nvPr/>
        </p:nvSpPr>
        <p:spPr>
          <a:xfrm>
            <a:off x="4614830" y="1668389"/>
            <a:ext cx="2751074" cy="400110"/>
          </a:xfrm>
          <a:prstGeom prst="rect">
            <a:avLst/>
          </a:prstGeom>
          <a:noFill/>
        </p:spPr>
        <p:txBody>
          <a:bodyPr wrap="none" rtlCol="0">
            <a:spAutoFit/>
          </a:bodyPr>
          <a:lstStyle/>
          <a:p>
            <a:r>
              <a:rPr kumimoji="1" lang="en-US" altLang="ja-JP" sz="2000" dirty="0" err="1"/>
              <a:t>LightGBM</a:t>
            </a:r>
            <a:r>
              <a:rPr kumimoji="1" lang="ja-JP" altLang="en-US" sz="2000"/>
              <a:t>の重要特徴量</a:t>
            </a:r>
            <a:endParaRPr kumimoji="1" lang="en-US" altLang="ja-JP" sz="2000" dirty="0"/>
          </a:p>
        </p:txBody>
      </p:sp>
      <p:sp>
        <p:nvSpPr>
          <p:cNvPr id="5" name="正方形/長方形 4">
            <a:extLst>
              <a:ext uri="{FF2B5EF4-FFF2-40B4-BE49-F238E27FC236}">
                <a16:creationId xmlns:a16="http://schemas.microsoft.com/office/drawing/2014/main" id="{6E8E3DCD-4F1A-8749-A761-0C46D24DCC2F}"/>
              </a:ext>
            </a:extLst>
          </p:cNvPr>
          <p:cNvSpPr/>
          <p:nvPr/>
        </p:nvSpPr>
        <p:spPr>
          <a:xfrm>
            <a:off x="437177" y="5743518"/>
            <a:ext cx="8336472" cy="707886"/>
          </a:xfrm>
          <a:prstGeom prst="rect">
            <a:avLst/>
          </a:prstGeom>
        </p:spPr>
        <p:txBody>
          <a:bodyPr wrap="square">
            <a:spAutoFit/>
          </a:bodyPr>
          <a:lstStyle/>
          <a:p>
            <a:pPr marL="342900" lvl="0" indent="-342900" defTabSz="914400">
              <a:buFont typeface="Arial" panose="020B0604020202020204" pitchFamily="34" charset="0"/>
              <a:buChar char="•"/>
              <a:defRPr/>
            </a:pPr>
            <a:r>
              <a:rPr kumimoji="1" lang="ja-JP" altLang="en-US" sz="2000" dirty="0"/>
              <a:t>各モデルが学習において重要と判断した特徴量</a:t>
            </a:r>
            <a:r>
              <a:rPr kumimoji="1" lang="ja-JP" altLang="en-US" sz="2000"/>
              <a:t>を可視化。</a:t>
            </a:r>
            <a:endParaRPr kumimoji="1" lang="en-US" altLang="ja-JP" sz="2000" dirty="0"/>
          </a:p>
          <a:p>
            <a:pPr marL="342900" lvl="0" indent="-342900" defTabSz="914400">
              <a:buFont typeface="Arial" panose="020B0604020202020204" pitchFamily="34" charset="0"/>
              <a:buChar char="•"/>
              <a:defRPr/>
            </a:pPr>
            <a:r>
              <a:rPr kumimoji="1" lang="ja-JP" altLang="en-US" sz="2000" dirty="0"/>
              <a:t>重要度の高い順に特徴量をソート</a:t>
            </a:r>
            <a:r>
              <a:rPr kumimoji="1" lang="ja-JP" altLang="en-US" sz="2000"/>
              <a:t>して表示。</a:t>
            </a:r>
            <a:endParaRPr kumimoji="1" lang="ja-JP" altLang="en-US" sz="2000" dirty="0"/>
          </a:p>
        </p:txBody>
      </p:sp>
    </p:spTree>
    <p:extLst>
      <p:ext uri="{BB962C8B-B14F-4D97-AF65-F5344CB8AC3E}">
        <p14:creationId xmlns:p14="http://schemas.microsoft.com/office/powerpoint/2010/main" val="1784753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B8148E-1440-7C47-9EF1-976FD4A5F5D5}"/>
              </a:ext>
            </a:extLst>
          </p:cNvPr>
          <p:cNvSpPr>
            <a:spLocks noGrp="1"/>
          </p:cNvSpPr>
          <p:nvPr>
            <p:ph type="title"/>
          </p:nvPr>
        </p:nvSpPr>
        <p:spPr>
          <a:xfrm>
            <a:off x="628649" y="365126"/>
            <a:ext cx="8268215" cy="1325563"/>
          </a:xfrm>
        </p:spPr>
        <p:txBody>
          <a:bodyPr>
            <a:normAutofit/>
          </a:bodyPr>
          <a:lstStyle/>
          <a:p>
            <a:r>
              <a:rPr lang="en-US" altLang="ja-JP" sz="4000" dirty="0" err="1"/>
              <a:t>XGBoost</a:t>
            </a:r>
            <a:r>
              <a:rPr lang="ja-JP" altLang="en-US" sz="4000" dirty="0"/>
              <a:t>と</a:t>
            </a:r>
            <a:r>
              <a:rPr lang="en-US" altLang="ja-JP" sz="4000" dirty="0" err="1"/>
              <a:t>LightGBM</a:t>
            </a:r>
            <a:r>
              <a:rPr lang="ja-JP" altLang="en-US" sz="4000" dirty="0"/>
              <a:t>の重要特徴量</a:t>
            </a:r>
            <a:br>
              <a:rPr lang="en-US" altLang="ja-JP" sz="4000" dirty="0"/>
            </a:br>
            <a:r>
              <a:rPr lang="ja-JP" altLang="en-US" sz="4000" dirty="0"/>
              <a:t>可視化</a:t>
            </a:r>
            <a:endParaRPr kumimoji="1" lang="ja-JP" altLang="en-US" sz="4000" dirty="0"/>
          </a:p>
        </p:txBody>
      </p:sp>
      <p:pic>
        <p:nvPicPr>
          <p:cNvPr id="3" name="図 2" descr="グラフ&#10;&#10;自動的に生成された説明">
            <a:extLst>
              <a:ext uri="{FF2B5EF4-FFF2-40B4-BE49-F238E27FC236}">
                <a16:creationId xmlns:a16="http://schemas.microsoft.com/office/drawing/2014/main" id="{F613F927-A47C-7948-92B6-2D2583D62C7F}"/>
              </a:ext>
            </a:extLst>
          </p:cNvPr>
          <p:cNvPicPr>
            <a:picLocks noChangeAspect="1"/>
          </p:cNvPicPr>
          <p:nvPr/>
        </p:nvPicPr>
        <p:blipFill>
          <a:blip r:embed="rId3"/>
          <a:stretch>
            <a:fillRect/>
          </a:stretch>
        </p:blipFill>
        <p:spPr>
          <a:xfrm>
            <a:off x="0" y="2071090"/>
            <a:ext cx="4566169" cy="3424626"/>
          </a:xfrm>
          <a:prstGeom prst="rect">
            <a:avLst/>
          </a:prstGeom>
        </p:spPr>
      </p:pic>
      <p:pic>
        <p:nvPicPr>
          <p:cNvPr id="4" name="図 3" descr="グラフ&#10;&#10;自動的に生成された説明">
            <a:extLst>
              <a:ext uri="{FF2B5EF4-FFF2-40B4-BE49-F238E27FC236}">
                <a16:creationId xmlns:a16="http://schemas.microsoft.com/office/drawing/2014/main" id="{15ED7287-9008-DA4A-81E4-623186F83738}"/>
              </a:ext>
            </a:extLst>
          </p:cNvPr>
          <p:cNvPicPr>
            <a:picLocks noChangeAspect="1"/>
          </p:cNvPicPr>
          <p:nvPr/>
        </p:nvPicPr>
        <p:blipFill rotWithShape="1">
          <a:blip r:embed="rId4"/>
          <a:srcRect l="3464"/>
          <a:stretch/>
        </p:blipFill>
        <p:spPr>
          <a:xfrm>
            <a:off x="4577832" y="2027896"/>
            <a:ext cx="4335928" cy="3368643"/>
          </a:xfrm>
          <a:prstGeom prst="rect">
            <a:avLst/>
          </a:prstGeom>
        </p:spPr>
      </p:pic>
      <p:cxnSp>
        <p:nvCxnSpPr>
          <p:cNvPr id="6" name="直線コネクタ 5">
            <a:extLst>
              <a:ext uri="{FF2B5EF4-FFF2-40B4-BE49-F238E27FC236}">
                <a16:creationId xmlns:a16="http://schemas.microsoft.com/office/drawing/2014/main" id="{B2F92C91-41CD-E640-8136-74CBF9F41CD0}"/>
              </a:ext>
            </a:extLst>
          </p:cNvPr>
          <p:cNvCxnSpPr>
            <a:cxnSpLocks/>
          </p:cNvCxnSpPr>
          <p:nvPr/>
        </p:nvCxnSpPr>
        <p:spPr>
          <a:xfrm>
            <a:off x="444674" y="2434692"/>
            <a:ext cx="11865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D3F0E806-5BDD-494A-BD3A-C34DC661A926}"/>
              </a:ext>
            </a:extLst>
          </p:cNvPr>
          <p:cNvCxnSpPr>
            <a:cxnSpLocks/>
          </p:cNvCxnSpPr>
          <p:nvPr/>
        </p:nvCxnSpPr>
        <p:spPr>
          <a:xfrm>
            <a:off x="4778828" y="2380322"/>
            <a:ext cx="11865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36C1A2F1-66EF-5C4E-8CA1-60A5BBBE191D}"/>
              </a:ext>
            </a:extLst>
          </p:cNvPr>
          <p:cNvCxnSpPr>
            <a:cxnSpLocks/>
          </p:cNvCxnSpPr>
          <p:nvPr/>
        </p:nvCxnSpPr>
        <p:spPr>
          <a:xfrm>
            <a:off x="1036504" y="2723663"/>
            <a:ext cx="55517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BF4D40CD-526B-6D46-B6B9-7AFD7C73AB8B}"/>
              </a:ext>
            </a:extLst>
          </p:cNvPr>
          <p:cNvCxnSpPr>
            <a:cxnSpLocks/>
          </p:cNvCxnSpPr>
          <p:nvPr/>
        </p:nvCxnSpPr>
        <p:spPr>
          <a:xfrm>
            <a:off x="1370333" y="2561103"/>
            <a:ext cx="22134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41DA0CEE-4DB3-2846-9A22-1D115CEBCCD8}"/>
              </a:ext>
            </a:extLst>
          </p:cNvPr>
          <p:cNvCxnSpPr>
            <a:cxnSpLocks/>
          </p:cNvCxnSpPr>
          <p:nvPr/>
        </p:nvCxnSpPr>
        <p:spPr>
          <a:xfrm>
            <a:off x="5748363" y="2807689"/>
            <a:ext cx="251607"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8D6AA744-5CB1-EB4D-A529-1F2274A2A57C}"/>
              </a:ext>
            </a:extLst>
          </p:cNvPr>
          <p:cNvCxnSpPr>
            <a:cxnSpLocks/>
          </p:cNvCxnSpPr>
          <p:nvPr/>
        </p:nvCxnSpPr>
        <p:spPr>
          <a:xfrm>
            <a:off x="5410199" y="2511676"/>
            <a:ext cx="55517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F49C9F64-15CC-4542-995E-CD6607BE8F73}"/>
              </a:ext>
            </a:extLst>
          </p:cNvPr>
          <p:cNvSpPr txBox="1"/>
          <p:nvPr/>
        </p:nvSpPr>
        <p:spPr>
          <a:xfrm>
            <a:off x="462971" y="1707872"/>
            <a:ext cx="2603790" cy="400110"/>
          </a:xfrm>
          <a:prstGeom prst="rect">
            <a:avLst/>
          </a:prstGeom>
          <a:noFill/>
        </p:spPr>
        <p:txBody>
          <a:bodyPr wrap="none" rtlCol="0">
            <a:spAutoFit/>
          </a:bodyPr>
          <a:lstStyle/>
          <a:p>
            <a:r>
              <a:rPr kumimoji="1" lang="en-US" altLang="ja-JP" sz="2000" dirty="0" err="1"/>
              <a:t>XGBoost</a:t>
            </a:r>
            <a:r>
              <a:rPr kumimoji="1" lang="ja-JP" altLang="en-US" sz="2000"/>
              <a:t>の重要特徴量</a:t>
            </a:r>
            <a:endParaRPr kumimoji="1" lang="en-US" altLang="ja-JP" sz="2000" dirty="0"/>
          </a:p>
        </p:txBody>
      </p:sp>
      <p:sp>
        <p:nvSpPr>
          <p:cNvPr id="16" name="テキスト ボックス 15">
            <a:extLst>
              <a:ext uri="{FF2B5EF4-FFF2-40B4-BE49-F238E27FC236}">
                <a16:creationId xmlns:a16="http://schemas.microsoft.com/office/drawing/2014/main" id="{E79E6103-CC17-7845-93B3-7672D732B87A}"/>
              </a:ext>
            </a:extLst>
          </p:cNvPr>
          <p:cNvSpPr txBox="1"/>
          <p:nvPr/>
        </p:nvSpPr>
        <p:spPr>
          <a:xfrm>
            <a:off x="4629659" y="1683218"/>
            <a:ext cx="2751074" cy="400110"/>
          </a:xfrm>
          <a:prstGeom prst="rect">
            <a:avLst/>
          </a:prstGeom>
          <a:noFill/>
        </p:spPr>
        <p:txBody>
          <a:bodyPr wrap="none" rtlCol="0">
            <a:spAutoFit/>
          </a:bodyPr>
          <a:lstStyle/>
          <a:p>
            <a:r>
              <a:rPr kumimoji="1" lang="en-US" altLang="ja-JP" sz="2000" dirty="0" err="1"/>
              <a:t>LightGBM</a:t>
            </a:r>
            <a:r>
              <a:rPr kumimoji="1" lang="ja-JP" altLang="en-US" sz="2000"/>
              <a:t>の重要特徴量</a:t>
            </a:r>
            <a:endParaRPr kumimoji="1" lang="en-US" altLang="ja-JP" sz="2000" dirty="0"/>
          </a:p>
        </p:txBody>
      </p:sp>
      <p:sp>
        <p:nvSpPr>
          <p:cNvPr id="5" name="正方形/長方形 4">
            <a:extLst>
              <a:ext uri="{FF2B5EF4-FFF2-40B4-BE49-F238E27FC236}">
                <a16:creationId xmlns:a16="http://schemas.microsoft.com/office/drawing/2014/main" id="{CE6747C5-5E89-F949-BECC-2ECFA6F527AE}"/>
              </a:ext>
            </a:extLst>
          </p:cNvPr>
          <p:cNvSpPr/>
          <p:nvPr/>
        </p:nvSpPr>
        <p:spPr>
          <a:xfrm>
            <a:off x="296130" y="5704303"/>
            <a:ext cx="8667058" cy="707886"/>
          </a:xfrm>
          <a:prstGeom prst="rect">
            <a:avLst/>
          </a:prstGeom>
        </p:spPr>
        <p:txBody>
          <a:bodyPr wrap="square">
            <a:spAutoFit/>
          </a:bodyPr>
          <a:lstStyle/>
          <a:p>
            <a:pPr marL="342900" indent="-342900">
              <a:buFont typeface="Arial" panose="020B0604020202020204" pitchFamily="34" charset="0"/>
              <a:buChar char="•"/>
            </a:pPr>
            <a:r>
              <a:rPr kumimoji="1" lang="en" altLang="ja-JP" sz="2000" dirty="0"/>
              <a:t>Mean alp. </a:t>
            </a:r>
            <a:r>
              <a:rPr kumimoji="1" lang="en" altLang="ja-JP" sz="2000" dirty="0" err="1"/>
              <a:t>sph</a:t>
            </a:r>
            <a:r>
              <a:rPr kumimoji="1" lang="en" altLang="ja-JP" sz="2000" dirty="0"/>
              <a:t>. Solvent access, Polarity score, Score</a:t>
            </a:r>
            <a:r>
              <a:rPr kumimoji="1" lang="ja-JP" altLang="en-US" sz="2000" dirty="0"/>
              <a:t>が両モデル</a:t>
            </a:r>
            <a:r>
              <a:rPr kumimoji="1" lang="ja-JP" altLang="en-US" sz="2000"/>
              <a:t>ともに</a:t>
            </a:r>
            <a:endParaRPr kumimoji="1" lang="en-US" altLang="ja-JP" sz="2000" dirty="0"/>
          </a:p>
          <a:p>
            <a:r>
              <a:rPr kumimoji="1" lang="ja-JP" altLang="en-US" sz="2000"/>
              <a:t>　重要</a:t>
            </a:r>
            <a:r>
              <a:rPr kumimoji="1" lang="ja-JP" altLang="en-US" sz="2000" dirty="0"/>
              <a:t>と判断した上位</a:t>
            </a:r>
            <a:r>
              <a:rPr kumimoji="1" lang="ja-JP" altLang="en-US" sz="2000"/>
              <a:t>の特徴量。</a:t>
            </a:r>
            <a:endParaRPr lang="ja-JP" altLang="en-US" sz="2000" dirty="0"/>
          </a:p>
        </p:txBody>
      </p:sp>
    </p:spTree>
    <p:extLst>
      <p:ext uri="{BB962C8B-B14F-4D97-AF65-F5344CB8AC3E}">
        <p14:creationId xmlns:p14="http://schemas.microsoft.com/office/powerpoint/2010/main" val="345040341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6946</TotalTime>
  <Words>3661</Words>
  <Application>Microsoft Macintosh PowerPoint</Application>
  <PresentationFormat>画面に合わせる (4:3)</PresentationFormat>
  <Paragraphs>288</Paragraphs>
  <Slides>28</Slides>
  <Notes>18</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28</vt:i4>
      </vt:variant>
    </vt:vector>
  </HeadingPairs>
  <TitlesOfParts>
    <vt:vector size="36" baseType="lpstr">
      <vt:lpstr>MyriadPro</vt:lpstr>
      <vt:lpstr>YuMincho</vt:lpstr>
      <vt:lpstr>游ゴシック</vt:lpstr>
      <vt:lpstr>Arial</vt:lpstr>
      <vt:lpstr>Calibri</vt:lpstr>
      <vt:lpstr>Calibri Light</vt:lpstr>
      <vt:lpstr>Menlo</vt:lpstr>
      <vt:lpstr>Office テーマ</vt:lpstr>
      <vt:lpstr>機械学習を用いたタンパク質 クリプトサイトの予測法の開発  </vt:lpstr>
      <vt:lpstr>背景</vt:lpstr>
      <vt:lpstr>背景</vt:lpstr>
      <vt:lpstr>研究目的</vt:lpstr>
      <vt:lpstr>構築パイプライン </vt:lpstr>
      <vt:lpstr>Fpocketについて</vt:lpstr>
      <vt:lpstr>機械学習モデルについて</vt:lpstr>
      <vt:lpstr>機械学習モデルの重要特徴量可視化</vt:lpstr>
      <vt:lpstr>XGBoostとLightGBMの重要特徴量 可視化</vt:lpstr>
      <vt:lpstr>特徴量の因子分析</vt:lpstr>
      <vt:lpstr>特徴量の因子分析</vt:lpstr>
      <vt:lpstr>まとめ</vt:lpstr>
      <vt:lpstr>展望</vt:lpstr>
      <vt:lpstr>Appendix</vt:lpstr>
      <vt:lpstr>PowerPoint プレゼンテーション</vt:lpstr>
      <vt:lpstr>背景</vt:lpstr>
      <vt:lpstr>背景</vt:lpstr>
      <vt:lpstr>研究目的</vt:lpstr>
      <vt:lpstr>構築パイプライン </vt:lpstr>
      <vt:lpstr>Fpocketについて</vt:lpstr>
      <vt:lpstr>機械学習モデルについて</vt:lpstr>
      <vt:lpstr>機械学習モデルの 重要特徴量可視化</vt:lpstr>
      <vt:lpstr>XGBoostとLightGBMの 重要特徴量可視化</vt:lpstr>
      <vt:lpstr>特徴量の因子分析</vt:lpstr>
      <vt:lpstr>特徴量の因子分析</vt:lpstr>
      <vt:lpstr>まとめ</vt:lpstr>
      <vt:lpstr>展望</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熊田　匡仁</dc:creator>
  <cp:lastModifiedBy>熊田　匡仁</cp:lastModifiedBy>
  <cp:revision>66</cp:revision>
  <dcterms:created xsi:type="dcterms:W3CDTF">2021-05-04T16:01:12Z</dcterms:created>
  <dcterms:modified xsi:type="dcterms:W3CDTF">2021-05-10T10:13:23Z</dcterms:modified>
</cp:coreProperties>
</file>

<file path=docProps/thumbnail.jpeg>
</file>